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71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hyte, Anne" initials="WA" lastIdx="4" clrIdx="0">
    <p:extLst>
      <p:ext uri="{19B8F6BF-5375-455C-9EA6-DF929625EA0E}">
        <p15:presenceInfo xmlns:p15="http://schemas.microsoft.com/office/powerpoint/2012/main" userId="S::Anne.Whyte@firescotland.gov.uk::485faf94-887c-40bf-aaa3-c393c7c819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1D23"/>
    <a:srgbClr val="4F235B"/>
    <a:srgbClr val="FAB3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011785-743A-4860-8FD7-015998D69910}" v="1" dt="2020-10-21T12:23:32.8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5"/>
    <p:restoredTop sz="94694"/>
  </p:normalViewPr>
  <p:slideViewPr>
    <p:cSldViewPr snapToGrid="0" snapToObjects="1" showGuides="1">
      <p:cViewPr varScale="1">
        <p:scale>
          <a:sx n="83" d="100"/>
          <a:sy n="83" d="100"/>
        </p:scale>
        <p:origin x="912" y="-84"/>
      </p:cViewPr>
      <p:guideLst>
        <p:guide orient="horz" pos="8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hyte, Anne" userId="485faf94-887c-40bf-aaa3-c393c7c81935" providerId="ADAL" clId="{E7011785-743A-4860-8FD7-015998D69910}"/>
    <pc:docChg chg="addSld delSld modSld">
      <pc:chgData name="Whyte, Anne" userId="485faf94-887c-40bf-aaa3-c393c7c81935" providerId="ADAL" clId="{E7011785-743A-4860-8FD7-015998D69910}" dt="2020-10-21T12:23:51.928" v="5" actId="2696"/>
      <pc:docMkLst>
        <pc:docMk/>
      </pc:docMkLst>
      <pc:sldChg chg="del">
        <pc:chgData name="Whyte, Anne" userId="485faf94-887c-40bf-aaa3-c393c7c81935" providerId="ADAL" clId="{E7011785-743A-4860-8FD7-015998D69910}" dt="2020-10-21T12:23:36.213" v="1" actId="2696"/>
        <pc:sldMkLst>
          <pc:docMk/>
          <pc:sldMk cId="1198967763" sldId="258"/>
        </pc:sldMkLst>
      </pc:sldChg>
      <pc:sldChg chg="del">
        <pc:chgData name="Whyte, Anne" userId="485faf94-887c-40bf-aaa3-c393c7c81935" providerId="ADAL" clId="{E7011785-743A-4860-8FD7-015998D69910}" dt="2020-10-21T12:23:42.303" v="3" actId="2696"/>
        <pc:sldMkLst>
          <pc:docMk/>
          <pc:sldMk cId="1302857505" sldId="270"/>
        </pc:sldMkLst>
      </pc:sldChg>
      <pc:sldChg chg="del">
        <pc:chgData name="Whyte, Anne" userId="485faf94-887c-40bf-aaa3-c393c7c81935" providerId="ADAL" clId="{E7011785-743A-4860-8FD7-015998D69910}" dt="2020-10-21T12:23:51.928" v="5" actId="2696"/>
        <pc:sldMkLst>
          <pc:docMk/>
          <pc:sldMk cId="286158195" sldId="280"/>
        </pc:sldMkLst>
      </pc:sldChg>
      <pc:sldChg chg="del">
        <pc:chgData name="Whyte, Anne" userId="485faf94-887c-40bf-aaa3-c393c7c81935" providerId="ADAL" clId="{E7011785-743A-4860-8FD7-015998D69910}" dt="2020-10-21T12:23:48.838" v="4" actId="2696"/>
        <pc:sldMkLst>
          <pc:docMk/>
          <pc:sldMk cId="4176032563" sldId="281"/>
        </pc:sldMkLst>
      </pc:sldChg>
      <pc:sldChg chg="add del">
        <pc:chgData name="Whyte, Anne" userId="485faf94-887c-40bf-aaa3-c393c7c81935" providerId="ADAL" clId="{E7011785-743A-4860-8FD7-015998D69910}" dt="2020-10-21T12:23:39.632" v="2" actId="2696"/>
        <pc:sldMkLst>
          <pc:docMk/>
          <pc:sldMk cId="2019570360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6076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4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8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4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3600" b="1" cap="none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909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4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Gibson SemiBold" panose="02000000000000000000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Gibson SemiBold" panose="02000000000000000000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1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5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469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30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609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A7BC77C-EBF5-164D-85B8-CBF6E1B331B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3000"/>
          </a:blip>
          <a:stretch>
            <a:fillRect/>
          </a:stretch>
        </p:blipFill>
        <p:spPr>
          <a:xfrm rot="-1800000">
            <a:off x="345603" y="-1015908"/>
            <a:ext cx="6734130" cy="674781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A3E2E2-81EE-E045-8CED-E44DDC523E90}"/>
              </a:ext>
            </a:extLst>
          </p:cNvPr>
          <p:cNvSpPr/>
          <p:nvPr userDrawn="1"/>
        </p:nvSpPr>
        <p:spPr>
          <a:xfrm>
            <a:off x="0" y="4810216"/>
            <a:ext cx="9144000" cy="53788"/>
          </a:xfrm>
          <a:prstGeom prst="rect">
            <a:avLst/>
          </a:prstGeom>
          <a:solidFill>
            <a:srgbClr val="FAB3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5F69EF-0A40-B34E-9A81-74A106440FA4}"/>
              </a:ext>
            </a:extLst>
          </p:cNvPr>
          <p:cNvSpPr/>
          <p:nvPr userDrawn="1"/>
        </p:nvSpPr>
        <p:spPr>
          <a:xfrm>
            <a:off x="-1" y="4859191"/>
            <a:ext cx="9143999" cy="284309"/>
          </a:xfrm>
          <a:prstGeom prst="rect">
            <a:avLst/>
          </a:prstGeom>
          <a:gradFill>
            <a:gsLst>
              <a:gs pos="0">
                <a:srgbClr val="AE1D23"/>
              </a:gs>
              <a:gs pos="100000">
                <a:srgbClr val="4F235B"/>
              </a:gs>
            </a:gsLst>
            <a:lin ang="1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48B5B0-980C-3F41-9E2A-1A413F09A3ED}"/>
              </a:ext>
            </a:extLst>
          </p:cNvPr>
          <p:cNvSpPr/>
          <p:nvPr userDrawn="1"/>
        </p:nvSpPr>
        <p:spPr>
          <a:xfrm>
            <a:off x="7844261" y="3739415"/>
            <a:ext cx="895149" cy="14040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43DAFF60-1D37-964A-A1EE-A2636BE174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b="41492"/>
          <a:stretch/>
        </p:blipFill>
        <p:spPr>
          <a:xfrm>
            <a:off x="7896872" y="3793138"/>
            <a:ext cx="789928" cy="1350362"/>
          </a:xfrm>
          <a:prstGeom prst="rect">
            <a:avLst/>
          </a:prstGeom>
          <a:ln w="47625">
            <a:noFill/>
          </a:ln>
        </p:spPr>
      </p:pic>
    </p:spTree>
    <p:extLst>
      <p:ext uri="{BB962C8B-B14F-4D97-AF65-F5344CB8AC3E}">
        <p14:creationId xmlns:p14="http://schemas.microsoft.com/office/powerpoint/2010/main" val="232773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chemeClr val="tx1"/>
          </a:solidFill>
          <a:latin typeface="Gibson SemiBold" panose="02000000000000000000" pitchFamily="2" charset="77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30000"/>
        </a:lnSpc>
        <a:spcBef>
          <a:spcPts val="1200"/>
        </a:spcBef>
        <a:buClr>
          <a:srgbClr val="AE1D23"/>
        </a:buClr>
        <a:buFont typeface="Arial" panose="020B0604020202020204" pitchFamily="34" charset="0"/>
        <a:buChar char="•"/>
        <a:defRPr sz="3200" b="0" i="0" kern="1200">
          <a:solidFill>
            <a:schemeClr val="tx1"/>
          </a:solidFill>
          <a:latin typeface="Gibson" panose="02000000000000000000" pitchFamily="2" charset="77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30000"/>
        </a:lnSpc>
        <a:spcBef>
          <a:spcPts val="1200"/>
        </a:spcBef>
        <a:buClr>
          <a:srgbClr val="AE1D23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Gibson" panose="02000000000000000000" pitchFamily="2" charset="77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30000"/>
        </a:lnSpc>
        <a:spcBef>
          <a:spcPts val="1200"/>
        </a:spcBef>
        <a:buClr>
          <a:srgbClr val="AE1D23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ibson" panose="02000000000000000000" pitchFamily="2" charset="77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30000"/>
        </a:lnSpc>
        <a:spcBef>
          <a:spcPts val="1200"/>
        </a:spcBef>
        <a:buClr>
          <a:srgbClr val="AE1D23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ibson" panose="02000000000000000000" pitchFamily="2" charset="77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30000"/>
        </a:lnSpc>
        <a:spcBef>
          <a:spcPts val="1200"/>
        </a:spcBef>
        <a:buClr>
          <a:srgbClr val="AE1D23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ibson" panose="02000000000000000000" pitchFamily="2" charset="77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6BCA8-139E-504A-AA7E-D1DD305C1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39111-83EE-CB4E-898F-93DF475BE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7070271" cy="3394472"/>
          </a:xfrm>
        </p:spPr>
        <p:txBody>
          <a:bodyPr>
            <a:normAutofit/>
          </a:bodyPr>
          <a:lstStyle/>
          <a:p>
            <a:r>
              <a:rPr lang="en-US" sz="1600" dirty="0"/>
              <a:t>You have 20 minutes of air.  The time now is 13:45.  </a:t>
            </a:r>
            <a:br>
              <a:rPr lang="en-US" sz="1600" dirty="0"/>
            </a:br>
            <a:r>
              <a:rPr lang="en-US" sz="1600" dirty="0"/>
              <a:t>What time will your air run out?      </a:t>
            </a:r>
            <a:br>
              <a:rPr lang="en-US" sz="1600" dirty="0"/>
            </a:br>
            <a:r>
              <a:rPr lang="en-US" sz="1600" b="1" dirty="0">
                <a:solidFill>
                  <a:srgbClr val="AE1D23"/>
                </a:solidFill>
                <a:latin typeface="Gibson SemiBold" panose="02000000000000000000" pitchFamily="2" charset="77"/>
              </a:rPr>
              <a:t>A: 13:45 + 20 minutes = 14:05</a:t>
            </a:r>
          </a:p>
          <a:p>
            <a:r>
              <a:rPr lang="en-US" sz="1600" dirty="0"/>
              <a:t>You have 290 bars of air in your tank and your gauge </a:t>
            </a:r>
            <a:br>
              <a:rPr lang="en-US" sz="1600" dirty="0"/>
            </a:br>
            <a:r>
              <a:rPr lang="en-US" sz="1600" dirty="0"/>
              <a:t>now reads 102 bars. How much air have you used?      </a:t>
            </a:r>
            <a:br>
              <a:rPr lang="en-US" sz="1600" dirty="0"/>
            </a:br>
            <a:r>
              <a:rPr lang="en-US" sz="1600" b="1" dirty="0">
                <a:solidFill>
                  <a:srgbClr val="AE1D23"/>
                </a:solidFill>
                <a:latin typeface="Gibson SemiBold" panose="02000000000000000000" pitchFamily="2" charset="77"/>
              </a:rPr>
              <a:t>A: 290 bars – 102 bars = 188 bars</a:t>
            </a:r>
          </a:p>
          <a:p>
            <a:r>
              <a:rPr lang="en-US" sz="1600" dirty="0"/>
              <a:t>A length of hose measures 15m. If the distance to the fire </a:t>
            </a:r>
            <a:br>
              <a:rPr lang="en-US" sz="1600" dirty="0"/>
            </a:br>
            <a:r>
              <a:rPr lang="en-US" sz="1600" dirty="0"/>
              <a:t>hydrant is 150m, how many lengths of hose are required?      </a:t>
            </a:r>
            <a:br>
              <a:rPr lang="en-US" sz="1600" dirty="0"/>
            </a:br>
            <a:r>
              <a:rPr lang="en-US" sz="1600" b="1" dirty="0">
                <a:solidFill>
                  <a:srgbClr val="AE1D23"/>
                </a:solidFill>
                <a:latin typeface="Gibson SemiBold" panose="02000000000000000000" pitchFamily="2" charset="77"/>
              </a:rPr>
              <a:t>A: 150 ÷ 15 = 10 lengths</a:t>
            </a:r>
          </a:p>
        </p:txBody>
      </p:sp>
    </p:spTree>
    <p:extLst>
      <p:ext uri="{BB962C8B-B14F-4D97-AF65-F5344CB8AC3E}">
        <p14:creationId xmlns:p14="http://schemas.microsoft.com/office/powerpoint/2010/main" val="106149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mmunication" ma:contentTypeID="0x0101004D3BEEE8C71E0441ABCD602B2883CF23040059B33ECDCD494C4AA737A81C5C76B98C" ma:contentTypeVersion="34" ma:contentTypeDescription="" ma:contentTypeScope="" ma:versionID="d5cf5c357f8a46111691f8fb656d9c44">
  <xsd:schema xmlns:xsd="http://www.w3.org/2001/XMLSchema" xmlns:xs="http://www.w3.org/2001/XMLSchema" xmlns:p="http://schemas.microsoft.com/office/2006/metadata/properties" xmlns:ns1="361c438b-452b-4051-9cda-3a6b8527f04f" xmlns:ns3="858ae7c7-9454-45c7-a50c-4c9144226ea3" targetNamespace="http://schemas.microsoft.com/office/2006/metadata/properties" ma:root="true" ma:fieldsID="8bcdf9842b9d1b84a1d8ba63114d8bc3" ns1:_="" ns3:_="">
    <xsd:import namespace="361c438b-452b-4051-9cda-3a6b8527f04f"/>
    <xsd:import namespace="858ae7c7-9454-45c7-a50c-4c9144226ea3"/>
    <xsd:element name="properties">
      <xsd:complexType>
        <xsd:sequence>
          <xsd:element name="documentManagement">
            <xsd:complexType>
              <xsd:all>
                <xsd:element ref="ns1:Doc_x0020_Type" minOccurs="0"/>
                <xsd:element ref="ns1:_dlc_DocIdUrl" minOccurs="0"/>
                <xsd:element ref="ns1:Summary" minOccurs="0"/>
                <xsd:element ref="ns1:Security_x0020_Classification" minOccurs="0"/>
                <xsd:element ref="ns1:Abbreviation_x0028_s_x0029_" minOccurs="0"/>
                <xsd:element ref="ns1:Version_x0020_Number" minOccurs="0"/>
                <xsd:element ref="ns1:Effective_x0020_Date" minOccurs="0"/>
                <xsd:element ref="ns3:InitialPublishDate" minOccurs="0"/>
                <xsd:element ref="ns3:ActivePublishDate" minOccurs="0"/>
                <xsd:element ref="ns1:Review_x0020_Period" minOccurs="0"/>
                <xsd:element ref="ns3:ProperReviewDate" minOccurs="0"/>
                <xsd:element ref="ns1:Intranet_x0020_content" minOccurs="0"/>
                <xsd:element ref="ns1:Related_x0020_Intranet_x0020_page" minOccurs="0"/>
                <xsd:element ref="ns1:Published_x0020_to_x0020_website" minOccurs="0"/>
                <xsd:element ref="ns1:Publication_x0020_Scheme_x0020_Class" minOccurs="0"/>
                <xsd:element ref="ns1:Sub_x0020_Class_x0020_Heading" minOccurs="0"/>
                <xsd:element ref="ns1:Related_x0020_PDF" minOccurs="0"/>
                <xsd:element ref="ns1:Document_x0020_Status" minOccurs="0"/>
                <xsd:element ref="ns1:DocumentReadyForApproval" minOccurs="0"/>
                <xsd:element ref="ns1:Delete" minOccurs="0"/>
                <xsd:element ref="ns3:RelatedWebsitePage" minOccurs="0"/>
                <xsd:element ref="ns1:_dlc_DocIdPersistId" minOccurs="0"/>
                <xsd:element ref="ns3:lcf76f155ced4ddcb4097134ff3c332f" minOccurs="0"/>
                <xsd:element ref="ns1:TaxCatchAll" minOccurs="0"/>
                <xsd:element ref="ns1:TaxKeywordTaxHTField" minOccurs="0"/>
                <xsd:element ref="ns1:TaxCatchAllLabel" minOccurs="0"/>
                <xsd:element ref="ns1:External" minOccurs="0"/>
                <xsd:element ref="ns3:xPDF" minOccurs="0"/>
                <xsd:element ref="ns1:Approver" minOccurs="0"/>
                <xsd:element ref="ns1:k383230df22e4c6daee9d7a3c1495057" minOccurs="0"/>
                <xsd:element ref="ns1:_dlc_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1c438b-452b-4051-9cda-3a6b8527f04f" elementFormDefault="qualified">
    <xsd:import namespace="http://schemas.microsoft.com/office/2006/documentManagement/types"/>
    <xsd:import namespace="http://schemas.microsoft.com/office/infopath/2007/PartnerControls"/>
    <xsd:element name="Doc_x0020_Type" ma:index="0" nillable="true" ma:displayName="Doc Type" ma:format="Dropdown" ma:indexed="true" ma:internalName="Doc_x0020_Type" ma:readOnly="false">
      <xsd:simpleType>
        <xsd:restriction base="dms:Choice">
          <xsd:enumeration value="Awareness Briefing (AB)"/>
          <xsd:enumeration value="Board Paper"/>
          <xsd:enumeration value="Campaign Material"/>
          <xsd:enumeration value="Consultation"/>
          <xsd:enumeration value="Control Operating Procedure (COP)"/>
          <xsd:enumeration value="Equality and Human Rights Impact Assessment (EHRIA)"/>
          <xsd:enumeration value="Equipment Information Card (EIC)"/>
          <xsd:enumeration value="Executive Meeting"/>
          <xsd:enumeration value="Form"/>
          <xsd:enumeration value="Framework"/>
          <xsd:enumeration value="Frequently Asked Questions (FAQs)"/>
          <xsd:enumeration value="Frontline Update (FU)"/>
          <xsd:enumeration value="General Information Note (GIN)"/>
          <xsd:enumeration value="Generic Risk Assessment (GRA)"/>
          <xsd:enumeration value="Guidance"/>
          <xsd:enumeration value="Leaflet / Poster"/>
          <xsd:enumeration value="Magazine / Newsletter"/>
          <xsd:enumeration value="Management Arrangement (MA)"/>
          <xsd:enumeration value="Memorandum of Understanding (MOU)"/>
          <xsd:enumeration value="National Training Standard (NTS)"/>
          <xsd:enumeration value="Operational Aide Memoire (OAM)"/>
          <xsd:enumeration value="Periodic Inspection and Testing Sheet (PIT)"/>
          <xsd:enumeration value="Plan"/>
          <xsd:enumeration value="Policy"/>
          <xsd:enumeration value="Policy and Operational Guidance (POG)"/>
          <xsd:enumeration value="Presentation"/>
          <xsd:enumeration value="Privacy Notice"/>
          <xsd:enumeration value="Procedure"/>
          <xsd:enumeration value="Report"/>
          <xsd:enumeration value="Risk Assessment"/>
          <xsd:enumeration value="Risk Information Card"/>
          <xsd:enumeration value="Risk Register"/>
          <xsd:enumeration value="Safe System of Work (SSOW)"/>
          <xsd:enumeration value="Standard Operating Procedure (SOP)"/>
          <xsd:enumeration value="Strategy"/>
          <xsd:enumeration value="Structure"/>
          <xsd:enumeration value="Task Card"/>
          <xsd:enumeration value="Technical Information Note (TIN)"/>
          <xsd:enumeration value="Template"/>
          <xsd:enumeration value="Terms of Reference (ToR)"/>
          <xsd:enumeration value="Toolkit"/>
          <xsd:enumeration value="Urgent Instruction (UI)"/>
        </xsd:restriction>
      </xsd:simpleType>
    </xsd:element>
    <xsd:element name="_dlc_DocIdUrl" ma:index="1" nillable="true" ma:displayName="Document ID" ma:description="Permanent link to this document.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Summary" ma:index="4" nillable="true" ma:displayName="Summary" ma:internalName="Summary" ma:readOnly="false">
      <xsd:simpleType>
        <xsd:restriction base="dms:Note">
          <xsd:maxLength value="255"/>
        </xsd:restriction>
      </xsd:simpleType>
    </xsd:element>
    <xsd:element name="Security_x0020_Classification" ma:index="6" nillable="true" ma:displayName="Security Classification" ma:default="Official" ma:format="Dropdown" ma:internalName="Security_x0020_Classification" ma:readOnly="false">
      <xsd:simpleType>
        <xsd:restriction base="dms:Choice">
          <xsd:enumeration value="Official"/>
          <xsd:enumeration value="Official Internal"/>
        </xsd:restriction>
      </xsd:simpleType>
    </xsd:element>
    <xsd:element name="Abbreviation_x0028_s_x0029_" ma:index="7" nillable="true" ma:displayName="Abbreviation(s)" ma:list="{cb5a0069-96fc-49cd-a8ec-b11d3665ab89}" ma:internalName="Abbreviation_x0028_s_x0029_" ma:readOnly="false" ma:showField="Full_x0020_Title" ma:web="361c438b-452b-4051-9cda-3a6b8527f0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Version_x0020_Number" ma:index="9" nillable="true" ma:displayName="Version Number" ma:decimals="2" ma:indexed="true" ma:internalName="Version_x0020_Number" ma:readOnly="false" ma:percentage="FALSE">
      <xsd:simpleType>
        <xsd:restriction base="dms:Number"/>
      </xsd:simpleType>
    </xsd:element>
    <xsd:element name="Effective_x0020_Date" ma:index="10" nillable="true" ma:displayName="Effective Date" ma:format="DateOnly" ma:indexed="true" ma:internalName="Effective_x0020_Date" ma:readOnly="false">
      <xsd:simpleType>
        <xsd:restriction base="dms:DateTime"/>
      </xsd:simpleType>
    </xsd:element>
    <xsd:element name="Review_x0020_Period" ma:index="13" nillable="true" ma:displayName="Review Period" ma:default="3 years" ma:format="Dropdown" ma:internalName="Review_x0020_Period" ma:readOnly="false">
      <xsd:simpleType>
        <xsd:restriction base="dms:Choice">
          <xsd:enumeration value="3 months"/>
          <xsd:enumeration value="6 months"/>
          <xsd:enumeration value="1 year"/>
          <xsd:enumeration value="3 years"/>
          <xsd:enumeration value="5 years"/>
        </xsd:restriction>
      </xsd:simpleType>
    </xsd:element>
    <xsd:element name="Intranet_x0020_content" ma:index="16" nillable="true" ma:displayName="Intranet content" ma:default="0" ma:indexed="true" ma:internalName="Intranet_x0020_content" ma:readOnly="false">
      <xsd:simpleType>
        <xsd:restriction base="dms:Boolean"/>
      </xsd:simpleType>
    </xsd:element>
    <xsd:element name="Related_x0020_Intranet_x0020_page" ma:index="17" nillable="true" ma:displayName="Related Intranet page" ma:format="Hyperlink" ma:internalName="Related_x0020_Intranet_x0020_p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ed_x0020_to_x0020_website" ma:index="18" nillable="true" ma:displayName="Published to website" ma:default="0" ma:internalName="Published_x0020_to_x0020_website" ma:readOnly="false">
      <xsd:simpleType>
        <xsd:restriction base="dms:Boolean"/>
      </xsd:simpleType>
    </xsd:element>
    <xsd:element name="Publication_x0020_Scheme_x0020_Class" ma:index="19" nillable="true" ma:displayName="Publication Scheme Class" ma:format="Dropdown" ma:internalName="Publication_x0020_Scheme_x0020_Class" ma:readOnly="false">
      <xsd:simpleType>
        <xsd:restriction base="dms:Choice">
          <xsd:enumeration value="About SFRS"/>
          <xsd:enumeration value="How we are performing"/>
          <xsd:enumeration value="How we deliver our functions and services"/>
          <xsd:enumeration value="How we manage our human, physical and information resources"/>
          <xsd:enumeration value="How we procure goods and services from external providers"/>
          <xsd:enumeration value="How we take decisions and what we have decided"/>
          <xsd:enumeration value="What we spend and how we spend it"/>
          <xsd:enumeration value="Our commercial publications"/>
          <xsd:enumeration value="Our open data"/>
        </xsd:restriction>
      </xsd:simpleType>
    </xsd:element>
    <xsd:element name="Sub_x0020_Class_x0020_Heading" ma:index="20" nillable="true" ma:displayName="Sub Class Heading" ma:format="Dropdown" ma:internalName="Sub_x0020_Class_x0020_Heading" ma:readOnly="false">
      <xsd:simpleType>
        <xsd:restriction base="dms:Choice">
          <xsd:enumeration value="External relations/Working with others"/>
          <xsd:enumeration value="Functions"/>
          <xsd:enumeration value="General Information about SFRS"/>
          <xsd:enumeration value="Governance and Accountability/ Corporate planning"/>
          <xsd:enumeration value="How we are run"/>
          <xsd:enumeration value="Human resources"/>
          <xsd:enumeration value="Information resources"/>
          <xsd:enumeration value="Physical resources"/>
          <xsd:enumeration value="Services"/>
        </xsd:restriction>
      </xsd:simpleType>
    </xsd:element>
    <xsd:element name="Related_x0020_PDF" ma:index="22" nillable="true" ma:displayName="Related PDF" ma:format="Hyperlink" ma:internalName="Related_x0020_PDF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_x0020_Status" ma:index="23" nillable="true" ma:displayName="Document Status" ma:default="Unpublished" ma:format="Dropdown" ma:indexed="true" ma:internalName="Document_x0020_Status" ma:readOnly="false">
      <xsd:simpleType>
        <xsd:restriction base="dms:Choice">
          <xsd:enumeration value="Unpublished"/>
          <xsd:enumeration value="Out for quality check"/>
          <xsd:enumeration value="Out for approval"/>
          <xsd:enumeration value="Out for familiarization"/>
          <xsd:enumeration value="Ready for publication"/>
          <xsd:enumeration value="Live"/>
        </xsd:restriction>
      </xsd:simpleType>
    </xsd:element>
    <xsd:element name="DocumentReadyForApproval" ma:index="25" nillable="true" ma:displayName="Document ready to progress" ma:default="0" ma:indexed="true" ma:internalName="DocumentReadyForApproval" ma:readOnly="false">
      <xsd:simpleType>
        <xsd:restriction base="dms:Boolean"/>
      </xsd:simpleType>
    </xsd:element>
    <xsd:element name="Delete" ma:index="26" nillable="true" ma:displayName="Withdraw" ma:default="0" ma:internalName="Delete" ma:readOnly="false">
      <xsd:simpleType>
        <xsd:restriction base="dms:Boolean"/>
      </xsd:simpleType>
    </xsd:element>
    <xsd:element name="_dlc_DocIdPersistId" ma:index="28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TaxCatchAll" ma:index="31" nillable="true" ma:displayName="Taxonomy Catch All Column" ma:hidden="true" ma:list="{27df03d8-9a97-46e6-9e9c-10932c826c7e}" ma:internalName="TaxCatchAll" ma:readOnly="false" ma:showField="CatchAllData" ma:web="361c438b-452b-4051-9cda-3a6b8527f0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3" nillable="true" ma:taxonomy="true" ma:internalName="TaxKeywordTaxHTField" ma:taxonomyFieldName="TaxKeyword" ma:displayName="Enterprise Keywords" ma:readOnly="false" ma:fieldId="{23f27201-bee3-471e-b2e7-b64fd8b7ca38}" ma:taxonomyMulti="true" ma:sspId="b512196b-5a0a-432a-bb17-e1b4922fa62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34" nillable="true" ma:displayName="Taxonomy Catch All Column1" ma:hidden="true" ma:list="{27df03d8-9a97-46e6-9e9c-10932c826c7e}" ma:internalName="TaxCatchAllLabel" ma:readOnly="false" ma:showField="CatchAllDataLabel" ma:web="361c438b-452b-4051-9cda-3a6b8527f0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xternal" ma:index="37" nillable="true" ma:displayName="External" ma:default="0" ma:hidden="true" ma:indexed="true" ma:internalName="External" ma:readOnly="false">
      <xsd:simpleType>
        <xsd:restriction base="dms:Boolean"/>
      </xsd:simpleType>
    </xsd:element>
    <xsd:element name="Approver" ma:index="40" nillable="true" ma:displayName="Approver" ma:hidden="true" ma:list="UserInfo" ma:SharePointGroup="0" ma:internalName="Approv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k383230df22e4c6daee9d7a3c1495057" ma:index="41" nillable="true" ma:taxonomy="true" ma:internalName="k383230df22e4c6daee9d7a3c1495057" ma:taxonomyFieldName="Directorate" ma:displayName="Directorate" ma:readOnly="false" ma:default="" ma:fieldId="{4383230d-f22e-4c6d-aee9-d7a3c1495057}" ma:taxonomyMulti="true" ma:sspId="b512196b-5a0a-432a-bb17-e1b4922fa624" ma:termSetId="118f2308-ed62-41c1-a4cd-b6e6f40956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44" nillable="true" ma:displayName="Document ID Value" ma:description="The value of the document ID assigned to this item." ma:hidden="true" ma:indexed="true" ma:internalName="_dlc_DocId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8ae7c7-9454-45c7-a50c-4c9144226ea3" elementFormDefault="qualified">
    <xsd:import namespace="http://schemas.microsoft.com/office/2006/documentManagement/types"/>
    <xsd:import namespace="http://schemas.microsoft.com/office/infopath/2007/PartnerControls"/>
    <xsd:element name="InitialPublishDate" ma:index="11" nillable="true" ma:displayName="Initial Publish Date" ma:default="[today]" ma:format="DateOnly" ma:internalName="InitialPublishDate" ma:readOnly="false">
      <xsd:simpleType>
        <xsd:restriction base="dms:DateTime"/>
      </xsd:simpleType>
    </xsd:element>
    <xsd:element name="ActivePublishDate" ma:index="12" nillable="true" ma:displayName="Active Publish Date" ma:format="DateOnly" ma:internalName="ActivePublishDate" ma:readOnly="false">
      <xsd:simpleType>
        <xsd:restriction base="dms:DateTime"/>
      </xsd:simpleType>
    </xsd:element>
    <xsd:element name="ProperReviewDate" ma:index="15" nillable="true" ma:displayName="Proper Review Date" ma:format="DateOnly" ma:indexed="true" ma:internalName="ProperReviewDate" ma:readOnly="false">
      <xsd:simpleType>
        <xsd:restriction base="dms:DateTime"/>
      </xsd:simpleType>
    </xsd:element>
    <xsd:element name="RelatedWebsitePage" ma:index="27" nillable="true" ma:displayName="Related Website Page" ma:format="Hyperlink" ma:internalName="RelatedWebsiteP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30" nillable="true" ma:displayName="Image Tags_0" ma:hidden="true" ma:internalName="lcf76f155ced4ddcb4097134ff3c332f" ma:readOnly="false">
      <xsd:simpleType>
        <xsd:restriction base="dms:Note"/>
      </xsd:simpleType>
    </xsd:element>
    <xsd:element name="xPDF" ma:index="38" nillable="true" ma:displayName="xPDF" ma:default="0" ma:format="Dropdown" ma:hidden="true" ma:internalName="xPDF" ma:readOnly="fals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3" ma:displayName="Title"/>
        <xsd:element ref="dc:subject" minOccurs="0" maxOccurs="1"/>
        <xsd:element ref="dc:description" minOccurs="0" maxOccurs="1" ma:index="24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ersion_x0020_Number xmlns="361c438b-452b-4051-9cda-3a6b8527f04f" xsi:nil="true"/>
    <Effective_x0020_Date xmlns="361c438b-452b-4051-9cda-3a6b8527f04f">2023-09-27T23:00:00+00:00</Effective_x0020_Date>
    <Abbreviation_x0028_s_x0029_ xmlns="361c438b-452b-4051-9cda-3a6b8527f04f">
      <Value>1059</Value>
    </Abbreviation_x0028_s_x0029_>
    <TaxCatchAll xmlns="361c438b-452b-4051-9cda-3a6b8527f04f">
      <Value>2074</Value>
    </TaxCatchAll>
    <External xmlns="361c438b-452b-4051-9cda-3a6b8527f04f">true</External>
    <Publication_x0020_Scheme_x0020_Class xmlns="361c438b-452b-4051-9cda-3a6b8527f04f">How we manage our human, physical and information resources</Publication_x0020_Scheme_x0020_Class>
    <Security_x0020_Classification xmlns="361c438b-452b-4051-9cda-3a6b8527f04f">Official</Security_x0020_Classification>
    <Doc_x0020_Type xmlns="361c438b-452b-4051-9cda-3a6b8527f04f">Presentation</Doc_x0020_Type>
    <TaxKeywordTaxHTField xmlns="361c438b-452b-4051-9cda-3a6b8527f04f">
      <Terms xmlns="http://schemas.microsoft.com/office/infopath/2007/PartnerControls"/>
    </TaxKeywordTaxHTField>
    <Approver xmlns="361c438b-452b-4051-9cda-3a6b8527f04f">
      <UserInfo>
        <DisplayName/>
        <AccountId xsi:nil="true"/>
        <AccountType/>
      </UserInfo>
    </Approver>
    <Review_x0020_Period xmlns="361c438b-452b-4051-9cda-3a6b8527f04f">3 years</Review_x0020_Period>
    <Sub_x0020_Class_x0020_Heading xmlns="361c438b-452b-4051-9cda-3a6b8527f04f">Human resources</Sub_x0020_Class_x0020_Heading>
    <Document_x0020_Status xmlns="361c438b-452b-4051-9cda-3a6b8527f04f">Live</Document_x0020_Status>
    <lcf76f155ced4ddcb4097134ff3c332f xmlns="858ae7c7-9454-45c7-a50c-4c9144226ea3" xsi:nil="true"/>
    <Summary xmlns="361c438b-452b-4051-9cda-3a6b8527f04f" xsi:nil="true"/>
    <_dlc_DocId xmlns="361c438b-452b-4051-9cda-3a6b8527f04f">CORPDL-747745404-697</_dlc_DocId>
    <_dlc_DocIdUrl xmlns="361c438b-452b-4051-9cda-3a6b8527f04f">
      <Url>https://firescotland.sharepoint.com/sites/SFRSDocumentLibrary/_layouts/15/DocIdRedir.aspx?ID=CORPDL-747745404-697</Url>
      <Description>CORPDL-747745404-697</Description>
    </_dlc_DocIdUrl>
    <_dlc_DocIdPersistId xmlns="361c438b-452b-4051-9cda-3a6b8527f04f" xsi:nil="true"/>
    <TaxCatchAllLabel xmlns="361c438b-452b-4051-9cda-3a6b8527f04f" xsi:nil="true"/>
    <Related_x0020_PDF xmlns="361c438b-452b-4051-9cda-3a6b8527f04f">
      <Url xsi:nil="true"/>
      <Description xsi:nil="true"/>
    </Related_x0020_PDF>
    <Published_x0020_to_x0020_website xmlns="361c438b-452b-4051-9cda-3a6b8527f04f">false</Published_x0020_to_x0020_website>
    <DocumentReadyForApproval xmlns="361c438b-452b-4051-9cda-3a6b8527f04f">false</DocumentReadyForApproval>
    <Intranet_x0020_content xmlns="361c438b-452b-4051-9cda-3a6b8527f04f">true</Intranet_x0020_content>
    <Related_x0020_Intranet_x0020_page xmlns="361c438b-452b-4051-9cda-3a6b8527f04f">
      <Url xsi:nil="true"/>
      <Description xsi:nil="true"/>
    </Related_x0020_Intranet_x0020_page>
    <Delete xmlns="361c438b-452b-4051-9cda-3a6b8527f04f">false</Delete>
    <xPDF xmlns="858ae7c7-9454-45c7-a50c-4c9144226ea3">false</xPDF>
    <ProperReviewDate xmlns="858ae7c7-9454-45c7-a50c-4c9144226ea3">2026-09-27T23:00:00+00:00</ProperReviewDate>
    <k383230df22e4c6daee9d7a3c1495057 xmlns="361c438b-452b-4051-9cda-3a6b8527f04f">
      <Terms xmlns="http://schemas.microsoft.com/office/infopath/2007/PartnerControls">
        <TermInfo xmlns="http://schemas.microsoft.com/office/infopath/2007/PartnerControls">
          <TermName xmlns="http://schemas.microsoft.com/office/infopath/2007/PartnerControls">People</TermName>
          <TermId xmlns="http://schemas.microsoft.com/office/infopath/2007/PartnerControls">544dae0f-8510-4a5e-bb9f-cbd25473c13b</TermId>
        </TermInfo>
      </Terms>
    </k383230df22e4c6daee9d7a3c1495057>
    <ActivePublishDate xmlns="858ae7c7-9454-45c7-a50c-4c9144226ea3">2023-09-27T23:00:00+00:00</ActivePublishDate>
    <RelatedWebsitePage xmlns="858ae7c7-9454-45c7-a50c-4c9144226ea3">
      <Url xsi:nil="true"/>
      <Description xsi:nil="true"/>
    </RelatedWebsitePage>
    <InitialPublishDate xmlns="858ae7c7-9454-45c7-a50c-4c9144226ea3">2023-09-27T23:00:00+00:00</InitialPublishDate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E42CD57-D1B4-442D-B104-35D0041A3784}"/>
</file>

<file path=customXml/itemProps2.xml><?xml version="1.0" encoding="utf-8"?>
<ds:datastoreItem xmlns:ds="http://schemas.openxmlformats.org/officeDocument/2006/customXml" ds:itemID="{B39EBC88-5C4A-4656-8C85-0A1B808E20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254EF8-FD35-4961-9983-ADCF72A2DD8E}">
  <ds:schemaRefs>
    <ds:schemaRef ds:uri="http://www.w3.org/XML/1998/namespace"/>
    <ds:schemaRef ds:uri="http://purl.org/dc/dcmitype/"/>
    <ds:schemaRef ds:uri="26470c21-de32-48d8-bc63-bb864c7907ee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6a457fe6-b4d3-46dd-bf52-9b0c12804e34"/>
  </ds:schemaRefs>
</ds:datastoreItem>
</file>

<file path=customXml/itemProps4.xml><?xml version="1.0" encoding="utf-8"?>
<ds:datastoreItem xmlns:ds="http://schemas.openxmlformats.org/officeDocument/2006/customXml" ds:itemID="{27EAEA49-B6F2-4518-891B-D90DFED22EDB}"/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14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Gibson</vt:lpstr>
      <vt:lpstr>Gibson SemiBold</vt:lpstr>
      <vt:lpstr>Office Theme</vt:lpstr>
      <vt:lpstr>Examples</vt:lpstr>
    </vt:vector>
  </TitlesOfParts>
  <Company>Strathclyde Fire &amp; Rescue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SFRS Careers Wholetime Calculation Test Example</dc:title>
  <dc:creator>Karen Blass</dc:creator>
  <cp:lastModifiedBy>Whyte, Anne</cp:lastModifiedBy>
  <cp:revision>37</cp:revision>
  <dcterms:created xsi:type="dcterms:W3CDTF">2017-02-07T12:41:09Z</dcterms:created>
  <dcterms:modified xsi:type="dcterms:W3CDTF">2020-10-21T12:23:59Z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0x0101004D3BEEE8C71E0441ABCD602B2883CF23040059B33ECDCD494C4AA737A81C5C76B98C</vt:lpwstr>
  </property>
  <property fmtid="{D5CDD505-2E9C-101B-9397-08002B2CF9AE}" pid="3" name="_dlc_DocIdItemGuid">
    <vt:lpwstr>a2f7fde6-e1a2-4d8b-9809-8992c0ce08e8</vt:lpwstr>
  </property>
  <property fmtid="{D5CDD505-2E9C-101B-9397-08002B2CF9AE}" pid="4" name="TaxKeyword">
    <vt:lpwstr/>
  </property>
  <property fmtid="{D5CDD505-2E9C-101B-9397-08002B2CF9AE}" pid="5" name="MediaServiceImageTags">
    <vt:lpwstr/>
  </property>
  <property fmtid="{D5CDD505-2E9C-101B-9397-08002B2CF9AE}" pid="6" name="DirectorateTEMP">
    <vt:lpwstr>People</vt:lpwstr>
  </property>
  <property fmtid="{D5CDD505-2E9C-101B-9397-08002B2CF9AE}" pid="7" name="Directorate">
    <vt:lpwstr>2074;#People|544dae0f-8510-4a5e-bb9f-cbd25473c13b</vt:lpwstr>
  </property>
  <property fmtid="{D5CDD505-2E9C-101B-9397-08002B2CF9AE}" pid="8" name="Directorate0">
    <vt:lpwstr/>
  </property>
</Properties>
</file>