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412" r:id="rId3"/>
    <p:sldId id="416" r:id="rId4"/>
    <p:sldId id="443" r:id="rId5"/>
    <p:sldId id="44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DD66A-1F4E-46F1-8679-E119534A7EAC}" v="15" dt="2025-04-11T07:09:37.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5" d="100"/>
          <a:sy n="115" d="100"/>
        </p:scale>
        <p:origin x="35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926EB-EE97-4371-B64B-11499396EC69}"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5A9AB-04A0-4E77-8F51-7E078273426F}" type="slidenum">
              <a:rPr lang="en-GB" smtClean="0"/>
              <a:t>‹#›</a:t>
            </a:fld>
            <a:endParaRPr lang="en-GB"/>
          </a:p>
        </p:txBody>
      </p:sp>
    </p:spTree>
    <p:extLst>
      <p:ext uri="{BB962C8B-B14F-4D97-AF65-F5344CB8AC3E}">
        <p14:creationId xmlns:p14="http://schemas.microsoft.com/office/powerpoint/2010/main" val="49392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Aptos" panose="0211000402020202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Aptos" panose="02110004020202020204"/>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8247-67C4-5F92-F889-9A7B3245676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E5B10DF-F8B4-4B0B-50CB-6B355EF2C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A45E23D-8C9F-2BF0-C161-540F652BF60E}"/>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5" name="Footer Placeholder 4">
            <a:extLst>
              <a:ext uri="{FF2B5EF4-FFF2-40B4-BE49-F238E27FC236}">
                <a16:creationId xmlns:a16="http://schemas.microsoft.com/office/drawing/2014/main" id="{76C9BC51-2B28-3B46-CB09-C70D62FE3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169C8-B457-BE70-2E5C-5148BB606A47}"/>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78834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3444-C656-207D-E181-1B629493EAD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201C889-8524-33B0-CA59-D0963BADAD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BE954E-0606-DEDD-2570-6A0D496AEA67}"/>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5" name="Footer Placeholder 4">
            <a:extLst>
              <a:ext uri="{FF2B5EF4-FFF2-40B4-BE49-F238E27FC236}">
                <a16:creationId xmlns:a16="http://schemas.microsoft.com/office/drawing/2014/main" id="{7B99372E-B849-7FAF-DB79-9E8137E86B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89470F-7D83-BB08-37DF-05A83EFD8231}"/>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324848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6ECFA-AC83-EDEB-8E7C-75E4638DCB4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ECAADE-817B-01BF-A314-D1CA0B6921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5DC268-7BB4-004F-630C-6149A0B61954}"/>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5" name="Footer Placeholder 4">
            <a:extLst>
              <a:ext uri="{FF2B5EF4-FFF2-40B4-BE49-F238E27FC236}">
                <a16:creationId xmlns:a16="http://schemas.microsoft.com/office/drawing/2014/main" id="{B869640A-B45B-C533-522C-9C6CC7C7B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59EA0-5470-4826-FEF5-DDAB3570D927}"/>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307843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E50A-D842-517C-807C-4C830BE2B34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1D3D6D-9D01-CC6C-E29A-7934FDBB4C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F73BC7-AA14-7784-4BBC-C0788A2A21FC}"/>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5" name="Footer Placeholder 4">
            <a:extLst>
              <a:ext uri="{FF2B5EF4-FFF2-40B4-BE49-F238E27FC236}">
                <a16:creationId xmlns:a16="http://schemas.microsoft.com/office/drawing/2014/main" id="{9BBC09CC-6175-DF93-20C3-7F9CF3210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DD13B-1662-F786-3AF3-F79612D9E435}"/>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357329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E938-2A8B-08F4-C8AC-50ADFE73FD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18B3703-3003-446F-3F8F-945040DBC7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6DB4F7-271E-514F-B44C-6B05AF496560}"/>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5" name="Footer Placeholder 4">
            <a:extLst>
              <a:ext uri="{FF2B5EF4-FFF2-40B4-BE49-F238E27FC236}">
                <a16:creationId xmlns:a16="http://schemas.microsoft.com/office/drawing/2014/main" id="{847A55FF-AFE9-EA31-8961-37755D2B8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A6B598-4B2D-E083-46B1-5ED31FC7149C}"/>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405311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CFD2-AC56-FA3C-A3C9-CA033514763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DAAD937-F7FB-CD54-C148-CE956B035C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78F33B-9824-C735-FB20-114F44B1C2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E95FA46-B5C7-5F1D-B7BD-F6AE85AB7102}"/>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6" name="Footer Placeholder 5">
            <a:extLst>
              <a:ext uri="{FF2B5EF4-FFF2-40B4-BE49-F238E27FC236}">
                <a16:creationId xmlns:a16="http://schemas.microsoft.com/office/drawing/2014/main" id="{C20E1562-3C6F-1F35-B401-3829E36604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FDD0A5-35D4-48EF-CBE4-F7AF2A70DD82}"/>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220606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AA83-37F3-1768-31C4-05FD7B1550E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8F5FC3B-9993-3FD9-BFF8-087937A55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A71552-0AAA-AFD2-E7A5-0207016F9B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6DBEE99-3A86-552A-400E-8D1F0364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9DABBE-5D25-8017-86F9-A6AB5D4ADB5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B77267C-5974-8283-CFDA-B66D0FA01F71}"/>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8" name="Footer Placeholder 7">
            <a:extLst>
              <a:ext uri="{FF2B5EF4-FFF2-40B4-BE49-F238E27FC236}">
                <a16:creationId xmlns:a16="http://schemas.microsoft.com/office/drawing/2014/main" id="{526EC741-702E-B9F4-3BC2-EEBCD6E852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41D7C3-6EA3-CA29-24B6-310A00DA0C76}"/>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27805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09F9-B94C-DE7D-4AC5-63E6E42FAB7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E58E2C7-2C20-B6A6-EA06-DE32A3C77FA8}"/>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4" name="Footer Placeholder 3">
            <a:extLst>
              <a:ext uri="{FF2B5EF4-FFF2-40B4-BE49-F238E27FC236}">
                <a16:creationId xmlns:a16="http://schemas.microsoft.com/office/drawing/2014/main" id="{1E9AE73A-9891-5BE9-A691-3823677C8D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D71E1C-AF63-DB87-A91F-0E043C9A7964}"/>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281239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45AB0-B5D5-7A0A-6DE5-7B4EC4141079}"/>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3" name="Footer Placeholder 2">
            <a:extLst>
              <a:ext uri="{FF2B5EF4-FFF2-40B4-BE49-F238E27FC236}">
                <a16:creationId xmlns:a16="http://schemas.microsoft.com/office/drawing/2014/main" id="{C80C772B-C311-2D51-A943-0595A4DB23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3E94B8-EBC6-0A61-867C-8D613ACD7A65}"/>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133720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3E8C-E9BD-21EC-3FFA-EB4346E376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1A55E98-CD1A-F035-9079-A9DFCC2B2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BAD45DD-994E-F7AD-9CB7-88FB85F94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CA8B8A-20F8-D69B-F971-9F2446A5D1FC}"/>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6" name="Footer Placeholder 5">
            <a:extLst>
              <a:ext uri="{FF2B5EF4-FFF2-40B4-BE49-F238E27FC236}">
                <a16:creationId xmlns:a16="http://schemas.microsoft.com/office/drawing/2014/main" id="{27B7DBED-9D45-0A34-22BC-9CF1587535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E849A4-E375-F359-2D59-273EA0E444E4}"/>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345142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517-03AA-41E4-156A-EE57BA1688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FEBE40-0647-77E1-DFE9-E51FAE61F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8EB3A2-791F-7AA5-41A0-1E6E407AF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760BED-6BEF-77FC-799A-235512F90E16}"/>
              </a:ext>
            </a:extLst>
          </p:cNvPr>
          <p:cNvSpPr>
            <a:spLocks noGrp="1"/>
          </p:cNvSpPr>
          <p:nvPr>
            <p:ph type="dt" sz="half" idx="10"/>
          </p:nvPr>
        </p:nvSpPr>
        <p:spPr/>
        <p:txBody>
          <a:bodyPr/>
          <a:lstStyle/>
          <a:p>
            <a:fld id="{F5D4B6EE-76FF-4B11-B468-2DB523985B13}" type="datetimeFigureOut">
              <a:rPr lang="en-GB" smtClean="0"/>
              <a:t>24/06/2025</a:t>
            </a:fld>
            <a:endParaRPr lang="en-GB"/>
          </a:p>
        </p:txBody>
      </p:sp>
      <p:sp>
        <p:nvSpPr>
          <p:cNvPr id="6" name="Footer Placeholder 5">
            <a:extLst>
              <a:ext uri="{FF2B5EF4-FFF2-40B4-BE49-F238E27FC236}">
                <a16:creationId xmlns:a16="http://schemas.microsoft.com/office/drawing/2014/main" id="{273BBD69-C0F5-F4B8-D367-A1788B1D2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A510E8-3715-AB67-7CD7-27F2CB91EADA}"/>
              </a:ext>
            </a:extLst>
          </p:cNvPr>
          <p:cNvSpPr>
            <a:spLocks noGrp="1"/>
          </p:cNvSpPr>
          <p:nvPr>
            <p:ph type="sldNum" sz="quarter" idx="12"/>
          </p:nvPr>
        </p:nvSpPr>
        <p:spPr/>
        <p:txBody>
          <a:bodyPr/>
          <a:lstStyle/>
          <a:p>
            <a:fld id="{C06BF2BC-3C36-4888-8F00-BCDDD07B427C}" type="slidenum">
              <a:rPr lang="en-GB" smtClean="0"/>
              <a:t>‹#›</a:t>
            </a:fld>
            <a:endParaRPr lang="en-GB"/>
          </a:p>
        </p:txBody>
      </p:sp>
    </p:spTree>
    <p:extLst>
      <p:ext uri="{BB962C8B-B14F-4D97-AF65-F5344CB8AC3E}">
        <p14:creationId xmlns:p14="http://schemas.microsoft.com/office/powerpoint/2010/main" val="94976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2A64C-C10C-3FAC-6E9B-D54F572A6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94B7E3B-F0D7-A6AE-D28C-F5C58A835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BCAD1A-2EF2-0852-555B-79DAF07669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D4B6EE-76FF-4B11-B468-2DB523985B13}" type="datetimeFigureOut">
              <a:rPr lang="en-GB" smtClean="0"/>
              <a:t>24/06/2025</a:t>
            </a:fld>
            <a:endParaRPr lang="en-GB"/>
          </a:p>
        </p:txBody>
      </p:sp>
      <p:sp>
        <p:nvSpPr>
          <p:cNvPr id="5" name="Footer Placeholder 4">
            <a:extLst>
              <a:ext uri="{FF2B5EF4-FFF2-40B4-BE49-F238E27FC236}">
                <a16:creationId xmlns:a16="http://schemas.microsoft.com/office/drawing/2014/main" id="{B2617E16-B0E7-0485-AAD9-0AD799574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A2D834C-C5DB-CCF6-5358-44180185E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6BF2BC-3C36-4888-8F00-BCDDD07B427C}" type="slidenum">
              <a:rPr lang="en-GB" smtClean="0"/>
              <a:t>‹#›</a:t>
            </a:fld>
            <a:endParaRPr lang="en-GB"/>
          </a:p>
        </p:txBody>
      </p:sp>
    </p:spTree>
    <p:extLst>
      <p:ext uri="{BB962C8B-B14F-4D97-AF65-F5344CB8AC3E}">
        <p14:creationId xmlns:p14="http://schemas.microsoft.com/office/powerpoint/2010/main" val="251787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25849" y="0"/>
            <a:ext cx="6566151" cy="4834791"/>
          </a:xfrm>
          <a:custGeom>
            <a:avLst/>
            <a:gdLst/>
            <a:ahLst/>
            <a:cxnLst/>
            <a:rect l="l" t="t" r="r" b="b"/>
            <a:pathLst>
              <a:path w="9849226" h="7252186">
                <a:moveTo>
                  <a:pt x="0" y="0"/>
                </a:moveTo>
                <a:lnTo>
                  <a:pt x="9849226" y="0"/>
                </a:lnTo>
                <a:lnTo>
                  <a:pt x="9849226" y="7252186"/>
                </a:lnTo>
                <a:lnTo>
                  <a:pt x="0" y="7252186"/>
                </a:lnTo>
                <a:lnTo>
                  <a:pt x="0" y="0"/>
                </a:lnTo>
                <a:close/>
              </a:path>
            </a:pathLst>
          </a:custGeom>
          <a:blipFill>
            <a:blip r:embed="rId3"/>
            <a:stretch>
              <a:fillRect l="-44481" t="-13324" b="-440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3" name="Group 3"/>
          <p:cNvGrpSpPr/>
          <p:nvPr/>
        </p:nvGrpSpPr>
        <p:grpSpPr>
          <a:xfrm rot="1200000">
            <a:off x="773754" y="-1146868"/>
            <a:ext cx="4541879" cy="8176909"/>
            <a:chOff x="0" y="0"/>
            <a:chExt cx="1794323" cy="3230384"/>
          </a:xfrm>
        </p:grpSpPr>
        <p:sp>
          <p:nvSpPr>
            <p:cNvPr id="4" name="Freeform 4"/>
            <p:cNvSpPr/>
            <p:nvPr/>
          </p:nvSpPr>
          <p:spPr>
            <a:xfrm>
              <a:off x="0" y="0"/>
              <a:ext cx="1794322" cy="3230384"/>
            </a:xfrm>
            <a:custGeom>
              <a:avLst/>
              <a:gdLst/>
              <a:ahLst/>
              <a:cxnLst/>
              <a:rect l="l" t="t" r="r" b="b"/>
              <a:pathLst>
                <a:path w="1794322" h="3230384">
                  <a:moveTo>
                    <a:pt x="0" y="0"/>
                  </a:moveTo>
                  <a:lnTo>
                    <a:pt x="1794322" y="0"/>
                  </a:lnTo>
                  <a:lnTo>
                    <a:pt x="1794322" y="3230384"/>
                  </a:lnTo>
                  <a:lnTo>
                    <a:pt x="0" y="3230384"/>
                  </a:lnTo>
                  <a:close/>
                </a:path>
              </a:pathLst>
            </a:custGeom>
            <a:solidFill>
              <a:srgbClr val="AC202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5"/>
            <p:cNvSpPr txBox="1"/>
            <p:nvPr/>
          </p:nvSpPr>
          <p:spPr>
            <a:xfrm>
              <a:off x="0" y="9525"/>
              <a:ext cx="1794323" cy="3220859"/>
            </a:xfrm>
            <a:prstGeom prst="rect">
              <a:avLst/>
            </a:prstGeom>
          </p:spPr>
          <p:txBody>
            <a:bodyPr lIns="33867" tIns="33867" rIns="33867" bIns="33867" rtlCol="0" anchor="ctr"/>
            <a:lstStyle/>
            <a:p>
              <a:pPr marL="0" marR="0" lvl="0" indent="0" algn="ctr" defTabSz="914400" rtl="0" eaLnBrk="1" fontAlgn="auto" latinLnBrk="0" hangingPunct="1">
                <a:lnSpc>
                  <a:spcPts val="161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6" name="Group 6"/>
          <p:cNvGrpSpPr/>
          <p:nvPr/>
        </p:nvGrpSpPr>
        <p:grpSpPr>
          <a:xfrm>
            <a:off x="-227618" y="1021060"/>
            <a:ext cx="13167736" cy="9893120"/>
            <a:chOff x="0" y="0"/>
            <a:chExt cx="26335472" cy="19786240"/>
          </a:xfrm>
        </p:grpSpPr>
        <p:grpSp>
          <p:nvGrpSpPr>
            <p:cNvPr id="7" name="Group 7"/>
            <p:cNvGrpSpPr/>
            <p:nvPr/>
          </p:nvGrpSpPr>
          <p:grpSpPr>
            <a:xfrm rot="1200000">
              <a:off x="1432153" y="3636485"/>
              <a:ext cx="23471166" cy="12513271"/>
              <a:chOff x="0" y="0"/>
              <a:chExt cx="4636280" cy="2471757"/>
            </a:xfrm>
          </p:grpSpPr>
          <p:sp>
            <p:nvSpPr>
              <p:cNvPr id="8" name="Freeform 8"/>
              <p:cNvSpPr/>
              <p:nvPr/>
            </p:nvSpPr>
            <p:spPr>
              <a:xfrm>
                <a:off x="0" y="0"/>
                <a:ext cx="4636280" cy="2471757"/>
              </a:xfrm>
              <a:custGeom>
                <a:avLst/>
                <a:gdLst/>
                <a:ahLst/>
                <a:cxnLst/>
                <a:rect l="l" t="t" r="r" b="b"/>
                <a:pathLst>
                  <a:path w="4636280" h="2471757">
                    <a:moveTo>
                      <a:pt x="0" y="0"/>
                    </a:moveTo>
                    <a:lnTo>
                      <a:pt x="4636280" y="0"/>
                    </a:lnTo>
                    <a:lnTo>
                      <a:pt x="4636280" y="2471757"/>
                    </a:lnTo>
                    <a:lnTo>
                      <a:pt x="0" y="2471757"/>
                    </a:lnTo>
                    <a:close/>
                  </a:path>
                </a:pathLst>
              </a:custGeom>
              <a:solidFill>
                <a:srgbClr val="F9F9F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9"/>
              <p:cNvSpPr txBox="1"/>
              <p:nvPr/>
            </p:nvSpPr>
            <p:spPr>
              <a:xfrm>
                <a:off x="0" y="9525"/>
                <a:ext cx="4636280" cy="2462232"/>
              </a:xfrm>
              <a:prstGeom prst="rect">
                <a:avLst/>
              </a:prstGeom>
            </p:spPr>
            <p:txBody>
              <a:bodyPr lIns="33867" tIns="33867" rIns="33867" bIns="33867" rtlCol="0" anchor="ctr"/>
              <a:lstStyle/>
              <a:p>
                <a:pPr marL="0" marR="0" lvl="0" indent="0" algn="ctr" defTabSz="914400" rtl="0" eaLnBrk="1" fontAlgn="auto" latinLnBrk="0" hangingPunct="1">
                  <a:lnSpc>
                    <a:spcPts val="161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0" name="Group 10"/>
            <p:cNvGrpSpPr/>
            <p:nvPr/>
          </p:nvGrpSpPr>
          <p:grpSpPr>
            <a:xfrm rot="1200000">
              <a:off x="20627457" y="7021135"/>
              <a:ext cx="4790284" cy="6211191"/>
              <a:chOff x="0" y="0"/>
              <a:chExt cx="946229" cy="1226902"/>
            </a:xfrm>
          </p:grpSpPr>
          <p:sp>
            <p:nvSpPr>
              <p:cNvPr id="11" name="Freeform 11"/>
              <p:cNvSpPr/>
              <p:nvPr/>
            </p:nvSpPr>
            <p:spPr>
              <a:xfrm>
                <a:off x="0" y="0"/>
                <a:ext cx="946229" cy="1226902"/>
              </a:xfrm>
              <a:custGeom>
                <a:avLst/>
                <a:gdLst/>
                <a:ahLst/>
                <a:cxnLst/>
                <a:rect l="l" t="t" r="r" b="b"/>
                <a:pathLst>
                  <a:path w="946229" h="1226902">
                    <a:moveTo>
                      <a:pt x="0" y="0"/>
                    </a:moveTo>
                    <a:lnTo>
                      <a:pt x="946229" y="0"/>
                    </a:lnTo>
                    <a:lnTo>
                      <a:pt x="946229" y="1226902"/>
                    </a:lnTo>
                    <a:lnTo>
                      <a:pt x="0" y="122690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2"/>
              <p:cNvSpPr txBox="1"/>
              <p:nvPr/>
            </p:nvSpPr>
            <p:spPr>
              <a:xfrm>
                <a:off x="0" y="9525"/>
                <a:ext cx="946229" cy="1217377"/>
              </a:xfrm>
              <a:prstGeom prst="rect">
                <a:avLst/>
              </a:prstGeom>
            </p:spPr>
            <p:txBody>
              <a:bodyPr lIns="33867" tIns="33867" rIns="33867" bIns="33867" rtlCol="0" anchor="ctr"/>
              <a:lstStyle/>
              <a:p>
                <a:pPr marL="0" marR="0" lvl="0" indent="0" algn="ctr" defTabSz="914400" rtl="0" eaLnBrk="1" fontAlgn="auto" latinLnBrk="0" hangingPunct="1">
                  <a:lnSpc>
                    <a:spcPts val="161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grpSp>
        <p:nvGrpSpPr>
          <p:cNvPr id="13" name="Group 13"/>
          <p:cNvGrpSpPr/>
          <p:nvPr/>
        </p:nvGrpSpPr>
        <p:grpSpPr>
          <a:xfrm rot="1200000">
            <a:off x="-1814157" y="-1251263"/>
            <a:ext cx="3931419" cy="8176909"/>
            <a:chOff x="0" y="0"/>
            <a:chExt cx="1553153" cy="3230384"/>
          </a:xfrm>
        </p:grpSpPr>
        <p:sp>
          <p:nvSpPr>
            <p:cNvPr id="14" name="Freeform 14"/>
            <p:cNvSpPr/>
            <p:nvPr/>
          </p:nvSpPr>
          <p:spPr>
            <a:xfrm>
              <a:off x="0" y="0"/>
              <a:ext cx="1553153" cy="3230384"/>
            </a:xfrm>
            <a:custGeom>
              <a:avLst/>
              <a:gdLst/>
              <a:ahLst/>
              <a:cxnLst/>
              <a:rect l="l" t="t" r="r" b="b"/>
              <a:pathLst>
                <a:path w="1553153" h="3230384">
                  <a:moveTo>
                    <a:pt x="0" y="0"/>
                  </a:moveTo>
                  <a:lnTo>
                    <a:pt x="1553153" y="0"/>
                  </a:lnTo>
                  <a:lnTo>
                    <a:pt x="1553153" y="3230384"/>
                  </a:lnTo>
                  <a:lnTo>
                    <a:pt x="0" y="3230384"/>
                  </a:lnTo>
                  <a:close/>
                </a:path>
              </a:pathLst>
            </a:custGeom>
            <a:solidFill>
              <a:srgbClr val="3C3C3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TextBox 15"/>
            <p:cNvSpPr txBox="1"/>
            <p:nvPr/>
          </p:nvSpPr>
          <p:spPr>
            <a:xfrm>
              <a:off x="0" y="9525"/>
              <a:ext cx="1553153" cy="3220859"/>
            </a:xfrm>
            <a:prstGeom prst="rect">
              <a:avLst/>
            </a:prstGeom>
          </p:spPr>
          <p:txBody>
            <a:bodyPr lIns="33867" tIns="33867" rIns="33867" bIns="33867" rtlCol="0" anchor="ctr"/>
            <a:lstStyle/>
            <a:p>
              <a:pPr marL="0" marR="0" lvl="0" indent="0" algn="ctr" defTabSz="914400" rtl="0" eaLnBrk="1" fontAlgn="auto" latinLnBrk="0" hangingPunct="1">
                <a:lnSpc>
                  <a:spcPts val="161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6" name="Freeform 16"/>
          <p:cNvSpPr/>
          <p:nvPr/>
        </p:nvSpPr>
        <p:spPr>
          <a:xfrm>
            <a:off x="685800" y="685800"/>
            <a:ext cx="1468487" cy="1472785"/>
          </a:xfrm>
          <a:custGeom>
            <a:avLst/>
            <a:gdLst/>
            <a:ahLst/>
            <a:cxnLst/>
            <a:rect l="l" t="t" r="r" b="b"/>
            <a:pathLst>
              <a:path w="2202730" h="2209177">
                <a:moveTo>
                  <a:pt x="0" y="0"/>
                </a:moveTo>
                <a:lnTo>
                  <a:pt x="2202730" y="0"/>
                </a:lnTo>
                <a:lnTo>
                  <a:pt x="2202730" y="2209177"/>
                </a:lnTo>
                <a:lnTo>
                  <a:pt x="0" y="220917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AutoShape 17"/>
          <p:cNvSpPr/>
          <p:nvPr/>
        </p:nvSpPr>
        <p:spPr>
          <a:xfrm>
            <a:off x="2787378" y="4033640"/>
            <a:ext cx="4328160" cy="0"/>
          </a:xfrm>
          <a:prstGeom prst="line">
            <a:avLst/>
          </a:prstGeom>
          <a:ln w="19050" cap="flat">
            <a:solidFill>
              <a:srgbClr val="C9CACC"/>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TextBox 18"/>
          <p:cNvSpPr txBox="1"/>
          <p:nvPr/>
        </p:nvSpPr>
        <p:spPr>
          <a:xfrm>
            <a:off x="1913861" y="4312688"/>
            <a:ext cx="7495954" cy="1217256"/>
          </a:xfrm>
          <a:prstGeom prst="rect">
            <a:avLst/>
          </a:prstGeom>
        </p:spPr>
        <p:txBody>
          <a:bodyPr wrap="square" lIns="0" tIns="0" rIns="0" bIns="0" rtlCol="0" anchor="t">
            <a:spAutoFit/>
          </a:bodyPr>
          <a:lstStyle/>
          <a:p>
            <a:pPr marL="0" marR="0" lvl="0" indent="0" algn="l" defTabSz="914400" rtl="0" eaLnBrk="1" fontAlgn="auto" latinLnBrk="0" hangingPunct="1">
              <a:lnSpc>
                <a:spcPts val="4666"/>
              </a:lnSpc>
              <a:spcBef>
                <a:spcPts val="0"/>
              </a:spcBef>
              <a:spcAft>
                <a:spcPts val="0"/>
              </a:spcAft>
              <a:buClrTx/>
              <a:buSzTx/>
              <a:buFontTx/>
              <a:buNone/>
              <a:tabLst/>
              <a:defRPr/>
            </a:pPr>
            <a:r>
              <a:rPr kumimoji="0" lang="en-US" sz="3600" i="0" u="none" strike="noStrike" kern="1200" cap="none" spc="116" normalizeH="0" baseline="0" noProof="0" dirty="0">
                <a:ln>
                  <a:noFill/>
                </a:ln>
                <a:solidFill>
                  <a:srgbClr val="AC202D"/>
                </a:solidFill>
                <a:effectLst/>
                <a:uLnTx/>
                <a:uFillTx/>
                <a:latin typeface="Gibson 1"/>
                <a:ea typeface="Gibson 1"/>
                <a:cs typeface="Gibson 1"/>
                <a:sym typeface="Gibson 1"/>
              </a:rPr>
              <a:t>SERVICE DELIVERY REVIEW</a:t>
            </a:r>
          </a:p>
          <a:p>
            <a:pPr marL="0" marR="0" lvl="0" indent="0" algn="l" defTabSz="914400" rtl="0" eaLnBrk="1" fontAlgn="auto" latinLnBrk="0" hangingPunct="1">
              <a:lnSpc>
                <a:spcPts val="4666"/>
              </a:lnSpc>
              <a:spcBef>
                <a:spcPts val="0"/>
              </a:spcBef>
              <a:spcAft>
                <a:spcPts val="0"/>
              </a:spcAft>
              <a:buClrTx/>
              <a:buSzTx/>
              <a:buFontTx/>
              <a:buNone/>
              <a:tabLst/>
              <a:defRPr/>
            </a:pPr>
            <a:r>
              <a:rPr kumimoji="0" lang="en-US" sz="4800" b="1" i="0" u="none" strike="noStrike" kern="1200" cap="none" spc="116" normalizeH="0" baseline="0" noProof="0" dirty="0">
                <a:ln>
                  <a:noFill/>
                </a:ln>
                <a:solidFill>
                  <a:srgbClr val="AC202D"/>
                </a:solidFill>
                <a:effectLst/>
                <a:uLnTx/>
                <a:uFillTx/>
                <a:latin typeface="Gibson 1"/>
                <a:ea typeface="Gibson 1"/>
                <a:cs typeface="Gibson 1"/>
                <a:sym typeface="Gibson 1"/>
              </a:rPr>
              <a:t>Glossary</a:t>
            </a:r>
          </a:p>
        </p:txBody>
      </p:sp>
      <p:sp>
        <p:nvSpPr>
          <p:cNvPr id="19" name="TextBox 19"/>
          <p:cNvSpPr txBox="1"/>
          <p:nvPr/>
        </p:nvSpPr>
        <p:spPr>
          <a:xfrm>
            <a:off x="2776552" y="3475794"/>
            <a:ext cx="6437138" cy="371897"/>
          </a:xfrm>
          <a:prstGeom prst="rect">
            <a:avLst/>
          </a:prstGeom>
        </p:spPr>
        <p:txBody>
          <a:bodyPr wrap="square" lIns="0" tIns="0" rIns="0" bIns="0" rtlCol="0" anchor="t">
            <a:spAutoFit/>
          </a:bodyPr>
          <a:lstStyle/>
          <a:p>
            <a:pPr marL="0" marR="0" lvl="0" indent="0" algn="l" defTabSz="914400" rtl="0" eaLnBrk="1" fontAlgn="auto" latinLnBrk="0" hangingPunct="1">
              <a:lnSpc>
                <a:spcPts val="2933"/>
              </a:lnSpc>
              <a:spcBef>
                <a:spcPts val="0"/>
              </a:spcBef>
              <a:spcAft>
                <a:spcPts val="0"/>
              </a:spcAft>
              <a:buClrTx/>
              <a:buSzTx/>
              <a:buFontTx/>
              <a:buNone/>
              <a:tabLst/>
              <a:defRPr/>
            </a:pPr>
            <a:r>
              <a:rPr kumimoji="0" lang="en-US" sz="2666" b="0" i="0" u="none" strike="noStrike" kern="1200" cap="none" spc="133" normalizeH="0" baseline="0" noProof="0" dirty="0">
                <a:ln>
                  <a:noFill/>
                </a:ln>
                <a:solidFill>
                  <a:srgbClr val="3C3C3B"/>
                </a:solidFill>
                <a:effectLst/>
                <a:uLnTx/>
                <a:uFillTx/>
                <a:latin typeface="Gibson 2"/>
                <a:ea typeface="Gibson 2"/>
                <a:cs typeface="Gibson 2"/>
                <a:sym typeface="Gibson 2"/>
              </a:rPr>
              <a:t>SCOTTISH FIRE AND RESCUE SERVICE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692BD0-5067-D490-BE04-1778DDC16C26}"/>
              </a:ext>
            </a:extLst>
          </p:cNvPr>
          <p:cNvGraphicFramePr>
            <a:graphicFrameLocks noGrp="1"/>
          </p:cNvGraphicFramePr>
          <p:nvPr/>
        </p:nvGraphicFramePr>
        <p:xfrm>
          <a:off x="312774" y="230568"/>
          <a:ext cx="11566452" cy="6386648"/>
        </p:xfrm>
        <a:graphic>
          <a:graphicData uri="http://schemas.openxmlformats.org/drawingml/2006/table">
            <a:tbl>
              <a:tblPr firstRow="1" bandRow="1">
                <a:tableStyleId>{5C22544A-7EE6-4342-B048-85BDC9FD1C3A}</a:tableStyleId>
              </a:tblPr>
              <a:tblGrid>
                <a:gridCol w="3281031">
                  <a:extLst>
                    <a:ext uri="{9D8B030D-6E8A-4147-A177-3AD203B41FA5}">
                      <a16:colId xmlns:a16="http://schemas.microsoft.com/office/drawing/2014/main" val="370702292"/>
                    </a:ext>
                  </a:extLst>
                </a:gridCol>
                <a:gridCol w="8285421">
                  <a:extLst>
                    <a:ext uri="{9D8B030D-6E8A-4147-A177-3AD203B41FA5}">
                      <a16:colId xmlns:a16="http://schemas.microsoft.com/office/drawing/2014/main" val="4097368012"/>
                    </a:ext>
                  </a:extLst>
                </a:gridCol>
              </a:tblGrid>
              <a:tr h="194735">
                <a:tc>
                  <a:txBody>
                    <a:bodyPr/>
                    <a:lstStyle/>
                    <a:p>
                      <a:r>
                        <a:rPr lang="en-GB" sz="1800" dirty="0"/>
                        <a:t>Term</a:t>
                      </a:r>
                    </a:p>
                  </a:txBody>
                  <a:tcPr/>
                </a:tc>
                <a:tc>
                  <a:txBody>
                    <a:bodyPr/>
                    <a:lstStyle/>
                    <a:p>
                      <a:r>
                        <a:rPr lang="en-GB" sz="1800" dirty="0"/>
                        <a:t>Explanation</a:t>
                      </a:r>
                    </a:p>
                  </a:txBody>
                  <a:tcPr/>
                </a:tc>
                <a:extLst>
                  <a:ext uri="{0D108BD9-81ED-4DB2-BD59-A6C34878D82A}">
                    <a16:rowId xmlns:a16="http://schemas.microsoft.com/office/drawing/2014/main" val="216983109"/>
                  </a:ext>
                </a:extLst>
              </a:tr>
              <a:tr h="44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Pump </a:t>
                      </a:r>
                      <a:r>
                        <a:rPr lang="en-GB" sz="1800" b="0" dirty="0"/>
                        <a:t>(Pumping Appliance)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Fire engine with fire and rescue capability, crewed by a minimum of 4 firefighters.</a:t>
                      </a:r>
                    </a:p>
                  </a:txBody>
                  <a:tcPr/>
                </a:tc>
                <a:extLst>
                  <a:ext uri="{0D108BD9-81ED-4DB2-BD59-A6C34878D82A}">
                    <a16:rowId xmlns:a16="http://schemas.microsoft.com/office/drawing/2014/main" val="1846121846"/>
                  </a:ext>
                </a:extLst>
              </a:tr>
              <a:tr h="443048">
                <a:tc>
                  <a:txBody>
                    <a:bodyPr/>
                    <a:lstStyle/>
                    <a:p>
                      <a:r>
                        <a:rPr lang="en-GB" sz="1800" b="1" dirty="0"/>
                        <a:t>Appliance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Generic term for any operational fire and rescue vehicle e.g. a pump or a specialist vehicle such as an aerial ladder platform.</a:t>
                      </a:r>
                    </a:p>
                  </a:txBody>
                  <a:tcPr/>
                </a:tc>
                <a:extLst>
                  <a:ext uri="{0D108BD9-81ED-4DB2-BD59-A6C34878D82A}">
                    <a16:rowId xmlns:a16="http://schemas.microsoft.com/office/drawing/2014/main" val="3508480185"/>
                  </a:ext>
                </a:extLst>
              </a:tr>
              <a:tr h="44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1</a:t>
                      </a:r>
                      <a:r>
                        <a:rPr lang="en-GB" sz="1800" b="1" baseline="30000" dirty="0"/>
                        <a:t>st</a:t>
                      </a:r>
                      <a:r>
                        <a:rPr lang="en-GB" sz="1800" b="1" dirty="0"/>
                        <a:t> and 2</a:t>
                      </a:r>
                      <a:r>
                        <a:rPr lang="en-GB" sz="1800" b="1" baseline="30000" dirty="0"/>
                        <a:t>nd</a:t>
                      </a:r>
                      <a:r>
                        <a:rPr lang="en-GB" sz="1800" b="1" dirty="0"/>
                        <a:t> Pumps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GB" sz="1800" dirty="0"/>
                        <a:t>Many urban fire stations have two fire engines (pumping appliances).   These are referred to as the station’s 1</a:t>
                      </a:r>
                      <a:r>
                        <a:rPr lang="en-GB" sz="1800" baseline="30000" dirty="0"/>
                        <a:t>st</a:t>
                      </a:r>
                      <a:r>
                        <a:rPr lang="en-GB" sz="1800" dirty="0"/>
                        <a:t> pump and 2</a:t>
                      </a:r>
                      <a:r>
                        <a:rPr lang="en-GB" sz="1800" baseline="30000" dirty="0"/>
                        <a:t>nd</a:t>
                      </a:r>
                      <a:r>
                        <a:rPr lang="en-GB" sz="1800" dirty="0"/>
                        <a:t> pump.</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GB" sz="1800" dirty="0"/>
                        <a:t>At some incident types, the arrival of 2 pumps is required to provide sufficient firefighters to implement fully effective working practices.</a:t>
                      </a:r>
                    </a:p>
                  </a:txBody>
                  <a:tcPr/>
                </a:tc>
                <a:extLst>
                  <a:ext uri="{0D108BD9-81ED-4DB2-BD59-A6C34878D82A}">
                    <a16:rowId xmlns:a16="http://schemas.microsoft.com/office/drawing/2014/main" val="4102975402"/>
                  </a:ext>
                </a:extLst>
              </a:tr>
              <a:tr h="443048">
                <a:tc>
                  <a:txBody>
                    <a:bodyPr/>
                    <a:lstStyle/>
                    <a:p>
                      <a:r>
                        <a:rPr lang="en-GB" sz="1800" b="1" dirty="0"/>
                        <a:t>Duty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 working arrangements and shift patterns of firefighters which ensure that  fire appliances are appropriately crewed.  </a:t>
                      </a:r>
                    </a:p>
                  </a:txBody>
                  <a:tcPr/>
                </a:tc>
                <a:extLst>
                  <a:ext uri="{0D108BD9-81ED-4DB2-BD59-A6C34878D82A}">
                    <a16:rowId xmlns:a16="http://schemas.microsoft.com/office/drawing/2014/main" val="1887092993"/>
                  </a:ext>
                </a:extLst>
              </a:tr>
              <a:tr h="609891">
                <a:tc>
                  <a:txBody>
                    <a:bodyPr/>
                    <a:lstStyle/>
                    <a:p>
                      <a:r>
                        <a:rPr lang="en-GB" sz="1800" b="1" dirty="0"/>
                        <a:t>Five Watch Duty System </a:t>
                      </a:r>
                      <a:r>
                        <a:rPr lang="en-GB" sz="1800" dirty="0"/>
                        <a:t>(5WDS) </a:t>
                      </a:r>
                      <a:endParaRPr lang="en-GB"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Wholetime (or full-time) firefighters grouped into five watches.  The system enables rapid 24-hour incident response times.  It is typically used in urban areas, where the highest incident risk and demand occurs.</a:t>
                      </a:r>
                    </a:p>
                  </a:txBody>
                  <a:tcPr/>
                </a:tc>
                <a:extLst>
                  <a:ext uri="{0D108BD9-81ED-4DB2-BD59-A6C34878D82A}">
                    <a16:rowId xmlns:a16="http://schemas.microsoft.com/office/drawing/2014/main" val="386498732"/>
                  </a:ext>
                </a:extLst>
              </a:tr>
              <a:tr h="609891">
                <a:tc>
                  <a:txBody>
                    <a:bodyPr/>
                    <a:lstStyle/>
                    <a:p>
                      <a:r>
                        <a:rPr lang="en-GB" sz="1800" b="1" dirty="0"/>
                        <a:t>TOM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Target Operating Model.  </a:t>
                      </a:r>
                      <a:r>
                        <a:rPr lang="en-GB" sz="1800" b="0" dirty="0"/>
                        <a:t>The agreed minimum number of wholetime firefighters required at each fire station to adequately crew the fire appliances.</a:t>
                      </a:r>
                    </a:p>
                  </a:txBody>
                  <a:tcPr/>
                </a:tc>
                <a:extLst>
                  <a:ext uri="{0D108BD9-81ED-4DB2-BD59-A6C34878D82A}">
                    <a16:rowId xmlns:a16="http://schemas.microsoft.com/office/drawing/2014/main" val="981004175"/>
                  </a:ext>
                </a:extLst>
              </a:tr>
              <a:tr h="609891">
                <a:tc>
                  <a:txBody>
                    <a:bodyPr/>
                    <a:lstStyle/>
                    <a:p>
                      <a:r>
                        <a:rPr lang="en-GB" sz="1800" b="1" dirty="0"/>
                        <a:t>OC</a:t>
                      </a:r>
                      <a:endParaRPr lang="en-GB"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On Call Duty System.  </a:t>
                      </a:r>
                      <a:r>
                        <a:rPr lang="en-GB" sz="1800" dirty="0"/>
                        <a:t>Part-time firefighters, who usually have another job, and respond to their station for incidents via a paging system.</a:t>
                      </a:r>
                    </a:p>
                  </a:txBody>
                  <a:tcPr/>
                </a:tc>
                <a:extLst>
                  <a:ext uri="{0D108BD9-81ED-4DB2-BD59-A6C34878D82A}">
                    <a16:rowId xmlns:a16="http://schemas.microsoft.com/office/drawing/2014/main" val="63082065"/>
                  </a:ext>
                </a:extLst>
              </a:tr>
              <a:tr h="443048">
                <a:tc>
                  <a:txBody>
                    <a:bodyPr/>
                    <a:lstStyle/>
                    <a:p>
                      <a:r>
                        <a:rPr lang="en-GB" sz="1800" b="1" dirty="0"/>
                        <a:t>DSDS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Day Shift Duty System</a:t>
                      </a:r>
                      <a:r>
                        <a:rPr lang="en-GB" sz="1800" dirty="0"/>
                        <a:t>. Whole-time firefighters provide rapid incident response and supporting activities from 8am to 6pm, Monday to Friday.  Out-with these hours, the pump is crewed by On-Call firefighters.</a:t>
                      </a:r>
                    </a:p>
                  </a:txBody>
                  <a:tcPr/>
                </a:tc>
                <a:extLst>
                  <a:ext uri="{0D108BD9-81ED-4DB2-BD59-A6C34878D82A}">
                    <a16:rowId xmlns:a16="http://schemas.microsoft.com/office/drawing/2014/main" val="1940910759"/>
                  </a:ext>
                </a:extLst>
              </a:tr>
            </a:tbl>
          </a:graphicData>
        </a:graphic>
      </p:graphicFrame>
    </p:spTree>
    <p:extLst>
      <p:ext uri="{BB962C8B-B14F-4D97-AF65-F5344CB8AC3E}">
        <p14:creationId xmlns:p14="http://schemas.microsoft.com/office/powerpoint/2010/main" val="52953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B149-4BBC-5C69-C43A-B5EEB7E83B04}"/>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B423BAA-0543-8DD0-AC37-5CA56168D45A}"/>
              </a:ext>
            </a:extLst>
          </p:cNvPr>
          <p:cNvGraphicFramePr>
            <a:graphicFrameLocks noGrp="1"/>
          </p:cNvGraphicFramePr>
          <p:nvPr/>
        </p:nvGraphicFramePr>
        <p:xfrm>
          <a:off x="312774" y="250163"/>
          <a:ext cx="11566452" cy="6400800"/>
        </p:xfrm>
        <a:graphic>
          <a:graphicData uri="http://schemas.openxmlformats.org/drawingml/2006/table">
            <a:tbl>
              <a:tblPr firstRow="1" bandRow="1">
                <a:tableStyleId>{5C22544A-7EE6-4342-B048-85BDC9FD1C3A}</a:tableStyleId>
              </a:tblPr>
              <a:tblGrid>
                <a:gridCol w="2655016">
                  <a:extLst>
                    <a:ext uri="{9D8B030D-6E8A-4147-A177-3AD203B41FA5}">
                      <a16:colId xmlns:a16="http://schemas.microsoft.com/office/drawing/2014/main" val="370702292"/>
                    </a:ext>
                  </a:extLst>
                </a:gridCol>
                <a:gridCol w="8911436">
                  <a:extLst>
                    <a:ext uri="{9D8B030D-6E8A-4147-A177-3AD203B41FA5}">
                      <a16:colId xmlns:a16="http://schemas.microsoft.com/office/drawing/2014/main" val="4097368012"/>
                    </a:ext>
                  </a:extLst>
                </a:gridCol>
              </a:tblGrid>
              <a:tr h="194735">
                <a:tc>
                  <a:txBody>
                    <a:bodyPr/>
                    <a:lstStyle/>
                    <a:p>
                      <a:r>
                        <a:rPr lang="en-GB" sz="1800" dirty="0"/>
                        <a:t>Term</a:t>
                      </a:r>
                    </a:p>
                  </a:txBody>
                  <a:tcPr/>
                </a:tc>
                <a:tc>
                  <a:txBody>
                    <a:bodyPr/>
                    <a:lstStyle/>
                    <a:p>
                      <a:r>
                        <a:rPr lang="en-GB" sz="1800" dirty="0"/>
                        <a:t>Explanation</a:t>
                      </a:r>
                    </a:p>
                  </a:txBody>
                  <a:tcPr/>
                </a:tc>
                <a:extLst>
                  <a:ext uri="{0D108BD9-81ED-4DB2-BD59-A6C34878D82A}">
                    <a16:rowId xmlns:a16="http://schemas.microsoft.com/office/drawing/2014/main" val="216983109"/>
                  </a:ext>
                </a:extLst>
              </a:tr>
              <a:tr h="443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Service Delivery Area</a:t>
                      </a:r>
                      <a:r>
                        <a:rPr lang="en-GB" sz="1800" dirty="0"/>
                        <a:t>. SFRS splits Scotland into three SDAs: North, East and West. Each of these areas broadly covers a third of the population of Scotland.</a:t>
                      </a:r>
                    </a:p>
                  </a:txBody>
                  <a:tcPr/>
                </a:tc>
                <a:extLst>
                  <a:ext uri="{0D108BD9-81ED-4DB2-BD59-A6C34878D82A}">
                    <a16:rowId xmlns:a16="http://schemas.microsoft.com/office/drawing/2014/main" val="2377575767"/>
                  </a:ext>
                </a:extLst>
              </a:tr>
              <a:tr h="443048">
                <a:tc>
                  <a:txBody>
                    <a:bodyPr/>
                    <a:lstStyle/>
                    <a:p>
                      <a:r>
                        <a:rPr lang="en-GB" sz="1800" b="1" dirty="0"/>
                        <a:t>LSO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Local Senior Officer</a:t>
                      </a:r>
                      <a:r>
                        <a:rPr lang="en-GB" sz="1800" dirty="0"/>
                        <a:t>. SFRS has fourteen LSOs who have overall responsibility for Service delivery in one, or more, local authority areas.  LSO Areas include “Glasgow City”, “Falkirk and West Lothian”, and “Perth &amp; Kinross, Angus and Dundee City”.</a:t>
                      </a:r>
                    </a:p>
                  </a:txBody>
                  <a:tcPr/>
                </a:tc>
                <a:extLst>
                  <a:ext uri="{0D108BD9-81ED-4DB2-BD59-A6C34878D82A}">
                    <a16:rowId xmlns:a16="http://schemas.microsoft.com/office/drawing/2014/main" val="1887092993"/>
                  </a:ext>
                </a:extLst>
              </a:tr>
              <a:tr h="609891">
                <a:tc>
                  <a:txBody>
                    <a:bodyPr/>
                    <a:lstStyle/>
                    <a:p>
                      <a:r>
                        <a:rPr lang="en-GB" sz="1800" b="1" dirty="0"/>
                        <a:t>PP&amp;P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Prevention, Protection and Preparedness</a:t>
                      </a:r>
                      <a:r>
                        <a:rPr lang="en-GB" sz="1800" dirty="0"/>
                        <a:t>. The part of our work which aims to prevent incidents from happening in the first place, reduces the impacts of incidents on communities when they do occur, and pre-plans our incident responses.</a:t>
                      </a:r>
                    </a:p>
                  </a:txBody>
                  <a:tcPr/>
                </a:tc>
                <a:extLst>
                  <a:ext uri="{0D108BD9-81ED-4DB2-BD59-A6C34878D82A}">
                    <a16:rowId xmlns:a16="http://schemas.microsoft.com/office/drawing/2014/main" val="63082065"/>
                  </a:ext>
                </a:extLst>
              </a:tr>
              <a:tr h="87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MORRD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Matching Operational Resources to Risk and Demand.  </a:t>
                      </a:r>
                      <a:r>
                        <a:rPr lang="en-GB" sz="1800" dirty="0"/>
                        <a:t>Ensuring we have the right resources (fire engines and specialist equipment) in the right place and that they are suitably crewed at the right time.  This is based on community risk and response times.</a:t>
                      </a:r>
                    </a:p>
                  </a:txBody>
                  <a:tcPr/>
                </a:tc>
                <a:extLst>
                  <a:ext uri="{0D108BD9-81ED-4DB2-BD59-A6C34878D82A}">
                    <a16:rowId xmlns:a16="http://schemas.microsoft.com/office/drawing/2014/main" val="916985591"/>
                  </a:ext>
                </a:extLst>
              </a:tr>
              <a:tr h="87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Datazone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Broadly similar to the concept of postcodes, Scotland is split into c.7000 datazones.  Each has roughly the same size of population and similar community characteristics.  We collate data relating to these small areas to help us analyse types and levels of community risk.</a:t>
                      </a:r>
                    </a:p>
                  </a:txBody>
                  <a:tcPr/>
                </a:tc>
                <a:extLst>
                  <a:ext uri="{0D108BD9-81ED-4DB2-BD59-A6C34878D82A}">
                    <a16:rowId xmlns:a16="http://schemas.microsoft.com/office/drawing/2014/main" val="2385667470"/>
                  </a:ext>
                </a:extLst>
              </a:tr>
              <a:tr h="967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CRIM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Community Risk Index Model.  </a:t>
                      </a:r>
                      <a:r>
                        <a:rPr lang="en-GB" sz="1800" dirty="0"/>
                        <a:t>A statistical tool which scores the fire and rescue incident risk within each datazone.  This uses historical incidents, community characteristics, types of building, other infrastructure (e.g. roads) and natural features (e.g. water) to help us identify where risks occur in communities.  This helps us to target our prevention activities and arrange the distribution of our fire stations and appliances.</a:t>
                      </a:r>
                    </a:p>
                  </a:txBody>
                  <a:tcPr/>
                </a:tc>
                <a:extLst>
                  <a:ext uri="{0D108BD9-81ED-4DB2-BD59-A6C34878D82A}">
                    <a16:rowId xmlns:a16="http://schemas.microsoft.com/office/drawing/2014/main" val="3871181998"/>
                  </a:ext>
                </a:extLst>
              </a:tr>
            </a:tbl>
          </a:graphicData>
        </a:graphic>
      </p:graphicFrame>
    </p:spTree>
    <p:extLst>
      <p:ext uri="{BB962C8B-B14F-4D97-AF65-F5344CB8AC3E}">
        <p14:creationId xmlns:p14="http://schemas.microsoft.com/office/powerpoint/2010/main" val="24806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372E-4E54-D647-2532-1151EE2462D6}"/>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3AA1D5F-E7CE-F4D2-C291-756396EB6F48}"/>
              </a:ext>
            </a:extLst>
          </p:cNvPr>
          <p:cNvGraphicFramePr>
            <a:graphicFrameLocks noGrp="1"/>
          </p:cNvGraphicFramePr>
          <p:nvPr/>
        </p:nvGraphicFramePr>
        <p:xfrm>
          <a:off x="312774" y="250163"/>
          <a:ext cx="11340000" cy="5776515"/>
        </p:xfrm>
        <a:graphic>
          <a:graphicData uri="http://schemas.openxmlformats.org/drawingml/2006/table">
            <a:tbl>
              <a:tblPr firstRow="1" bandRow="1">
                <a:tableStyleId>{5C22544A-7EE6-4342-B048-85BDC9FD1C3A}</a:tableStyleId>
              </a:tblPr>
              <a:tblGrid>
                <a:gridCol w="2603033">
                  <a:extLst>
                    <a:ext uri="{9D8B030D-6E8A-4147-A177-3AD203B41FA5}">
                      <a16:colId xmlns:a16="http://schemas.microsoft.com/office/drawing/2014/main" val="370702292"/>
                    </a:ext>
                  </a:extLst>
                </a:gridCol>
                <a:gridCol w="8736967">
                  <a:extLst>
                    <a:ext uri="{9D8B030D-6E8A-4147-A177-3AD203B41FA5}">
                      <a16:colId xmlns:a16="http://schemas.microsoft.com/office/drawing/2014/main" val="4097368012"/>
                    </a:ext>
                  </a:extLst>
                </a:gridCol>
              </a:tblGrid>
              <a:tr h="365094">
                <a:tc>
                  <a:txBody>
                    <a:bodyPr/>
                    <a:lstStyle/>
                    <a:p>
                      <a:r>
                        <a:rPr lang="en-GB" sz="1800" dirty="0"/>
                        <a:t>Term</a:t>
                      </a:r>
                    </a:p>
                  </a:txBody>
                  <a:tcPr/>
                </a:tc>
                <a:tc>
                  <a:txBody>
                    <a:bodyPr/>
                    <a:lstStyle/>
                    <a:p>
                      <a:r>
                        <a:rPr lang="en-GB" sz="1800" dirty="0"/>
                        <a:t>Explanation</a:t>
                      </a:r>
                    </a:p>
                  </a:txBody>
                  <a:tcPr/>
                </a:tc>
                <a:extLst>
                  <a:ext uri="{0D108BD9-81ED-4DB2-BD59-A6C34878D82A}">
                    <a16:rowId xmlns:a16="http://schemas.microsoft.com/office/drawing/2014/main" val="216983109"/>
                  </a:ext>
                </a:extLst>
              </a:tr>
              <a:tr h="1224000">
                <a:tc>
                  <a:txBody>
                    <a:bodyPr/>
                    <a:lstStyle/>
                    <a:p>
                      <a:r>
                        <a:rPr lang="en-GB" sz="1800" b="1" dirty="0"/>
                        <a:t>SURC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 </a:t>
                      </a:r>
                      <a:r>
                        <a:rPr lang="en-GB" sz="1800" b="1" dirty="0"/>
                        <a:t>Scottish</a:t>
                      </a:r>
                      <a:r>
                        <a:rPr lang="en-GB" sz="1800" dirty="0"/>
                        <a:t> Government </a:t>
                      </a:r>
                      <a:r>
                        <a:rPr lang="en-GB" sz="1800" b="1" dirty="0"/>
                        <a:t>Urban Rural Classification </a:t>
                      </a:r>
                      <a:r>
                        <a:rPr lang="en-GB" sz="1800" b="0" i="0" kern="1200" dirty="0">
                          <a:solidFill>
                            <a:schemeClr val="dk1"/>
                          </a:solidFill>
                          <a:effectLst/>
                          <a:latin typeface="+mn-lt"/>
                          <a:ea typeface="+mn-ea"/>
                          <a:cs typeface="+mn-cs"/>
                        </a:rPr>
                        <a:t>provides a consistent way of defining different types of urban areas, large towns and rural areas across Scotland</a:t>
                      </a:r>
                      <a:r>
                        <a:rPr lang="en-GB" sz="1800" dirty="0"/>
                        <a:t>. It is based on population density and accessibility to community services.  SFRS uses this information to help compare its incident response times.</a:t>
                      </a:r>
                    </a:p>
                  </a:txBody>
                  <a:tcPr/>
                </a:tc>
                <a:extLst>
                  <a:ext uri="{0D108BD9-81ED-4DB2-BD59-A6C34878D82A}">
                    <a16:rowId xmlns:a16="http://schemas.microsoft.com/office/drawing/2014/main" val="622465883"/>
                  </a:ext>
                </a:extLst>
              </a:tr>
              <a:tr h="91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Benchmark Response Times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These are the average historic fire engine response times achieved in each type of SURC area.  Benchmarking creates a common reference point for comparing response times in similar types of area.  It is NOT used as a response time target.</a:t>
                      </a:r>
                    </a:p>
                  </a:txBody>
                  <a:tcPr/>
                </a:tc>
                <a:extLst>
                  <a:ext uri="{0D108BD9-81ED-4DB2-BD59-A6C34878D82A}">
                    <a16:rowId xmlns:a16="http://schemas.microsoft.com/office/drawing/2014/main" val="915269571"/>
                  </a:ext>
                </a:extLst>
              </a:tr>
              <a:tr h="1460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RAAC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Reinforced Autoclave Aerated Concrete</a:t>
                      </a:r>
                      <a:r>
                        <a:rPr lang="en-GB" sz="1800" dirty="0"/>
                        <a:t>. Some properties built in the 1950s-90s were constructed using RAAC panels.  Over time RAAC panels are susceptible to degrading and becoming structurally unsafe.  Some of our RAAC fire station buildings have required temporary structural support.  Replacing, or upgrading, our RAAC stations is an organisational priority.</a:t>
                      </a:r>
                    </a:p>
                  </a:txBody>
                  <a:tcPr/>
                </a:tc>
                <a:extLst>
                  <a:ext uri="{0D108BD9-81ED-4DB2-BD59-A6C34878D82A}">
                    <a16:rowId xmlns:a16="http://schemas.microsoft.com/office/drawing/2014/main" val="1940910759"/>
                  </a:ext>
                </a:extLst>
              </a:tr>
              <a:tr h="369315">
                <a:tc>
                  <a:txBody>
                    <a:bodyPr/>
                    <a:lstStyle/>
                    <a:p>
                      <a:r>
                        <a:rPr lang="en-GB" sz="1800" b="1" dirty="0"/>
                        <a:t>Option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 proposed possible change in how we provide our service in a particular area.</a:t>
                      </a:r>
                    </a:p>
                  </a:txBody>
                  <a:tcPr/>
                </a:tc>
                <a:extLst>
                  <a:ext uri="{0D108BD9-81ED-4DB2-BD59-A6C34878D82A}">
                    <a16:rowId xmlns:a16="http://schemas.microsoft.com/office/drawing/2014/main" val="3643305888"/>
                  </a:ext>
                </a:extLst>
              </a:tr>
              <a:tr h="720000">
                <a:tc>
                  <a:txBody>
                    <a:bodyPr/>
                    <a:lstStyle/>
                    <a:p>
                      <a:r>
                        <a:rPr lang="en-GB" sz="1800" b="1" dirty="0"/>
                        <a:t>Configuration</a:t>
                      </a:r>
                    </a:p>
                  </a:txBody>
                  <a:tcPr/>
                </a:tc>
                <a:tc>
                  <a:txBody>
                    <a:bodyPr/>
                    <a:lstStyle/>
                    <a:p>
                      <a:r>
                        <a:rPr lang="en-GB" sz="1800" dirty="0"/>
                        <a:t>Some options have knock-on effects on other stations.  These have been grouped together - either geographically or by theme.</a:t>
                      </a:r>
                    </a:p>
                  </a:txBody>
                  <a:tcPr/>
                </a:tc>
                <a:extLst>
                  <a:ext uri="{0D108BD9-81ED-4DB2-BD59-A6C34878D82A}">
                    <a16:rowId xmlns:a16="http://schemas.microsoft.com/office/drawing/2014/main" val="1345525250"/>
                  </a:ext>
                </a:extLst>
              </a:tr>
              <a:tr h="720000">
                <a:tc>
                  <a:txBody>
                    <a:bodyPr/>
                    <a:lstStyle/>
                    <a:p>
                      <a:r>
                        <a:rPr lang="en-GB" sz="1800" b="1" dirty="0"/>
                        <a:t>Long-Term Dormant Stations (LTDS)</a:t>
                      </a:r>
                    </a:p>
                  </a:txBody>
                  <a:tcPr/>
                </a:tc>
                <a:tc>
                  <a:txBody>
                    <a:bodyPr/>
                    <a:lstStyle/>
                    <a:p>
                      <a:r>
                        <a:rPr lang="en-GB" sz="1800" dirty="0"/>
                        <a:t>Fire stations in remote rural areas which have been non-operational for a significant period due to an inability to maintain sufficient OC firefighters.</a:t>
                      </a:r>
                    </a:p>
                  </a:txBody>
                  <a:tcPr/>
                </a:tc>
                <a:extLst>
                  <a:ext uri="{0D108BD9-81ED-4DB2-BD59-A6C34878D82A}">
                    <a16:rowId xmlns:a16="http://schemas.microsoft.com/office/drawing/2014/main" val="1852917382"/>
                  </a:ext>
                </a:extLst>
              </a:tr>
            </a:tbl>
          </a:graphicData>
        </a:graphic>
      </p:graphicFrame>
    </p:spTree>
    <p:extLst>
      <p:ext uri="{BB962C8B-B14F-4D97-AF65-F5344CB8AC3E}">
        <p14:creationId xmlns:p14="http://schemas.microsoft.com/office/powerpoint/2010/main" val="28314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D21C5-EBFF-08D9-F1E4-9F1553CD67F1}"/>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BAFFD0-D72E-695F-CD9B-ABA66231CDBE}"/>
              </a:ext>
            </a:extLst>
          </p:cNvPr>
          <p:cNvGraphicFramePr>
            <a:graphicFrameLocks noGrp="1"/>
          </p:cNvGraphicFramePr>
          <p:nvPr>
            <p:extLst>
              <p:ext uri="{D42A27DB-BD31-4B8C-83A1-F6EECF244321}">
                <p14:modId xmlns:p14="http://schemas.microsoft.com/office/powerpoint/2010/main" val="1089269831"/>
              </p:ext>
            </p:extLst>
          </p:nvPr>
        </p:nvGraphicFramePr>
        <p:xfrm>
          <a:off x="312774" y="250163"/>
          <a:ext cx="11340000" cy="4858560"/>
        </p:xfrm>
        <a:graphic>
          <a:graphicData uri="http://schemas.openxmlformats.org/drawingml/2006/table">
            <a:tbl>
              <a:tblPr firstRow="1" bandRow="1">
                <a:tableStyleId>{5C22544A-7EE6-4342-B048-85BDC9FD1C3A}</a:tableStyleId>
              </a:tblPr>
              <a:tblGrid>
                <a:gridCol w="2603033">
                  <a:extLst>
                    <a:ext uri="{9D8B030D-6E8A-4147-A177-3AD203B41FA5}">
                      <a16:colId xmlns:a16="http://schemas.microsoft.com/office/drawing/2014/main" val="370702292"/>
                    </a:ext>
                  </a:extLst>
                </a:gridCol>
                <a:gridCol w="8736967">
                  <a:extLst>
                    <a:ext uri="{9D8B030D-6E8A-4147-A177-3AD203B41FA5}">
                      <a16:colId xmlns:a16="http://schemas.microsoft.com/office/drawing/2014/main" val="4097368012"/>
                    </a:ext>
                  </a:extLst>
                </a:gridCol>
              </a:tblGrid>
              <a:tr h="365094">
                <a:tc>
                  <a:txBody>
                    <a:bodyPr/>
                    <a:lstStyle/>
                    <a:p>
                      <a:r>
                        <a:rPr lang="en-GB" sz="1800" dirty="0"/>
                        <a:t>Term</a:t>
                      </a:r>
                    </a:p>
                  </a:txBody>
                  <a:tcPr/>
                </a:tc>
                <a:tc>
                  <a:txBody>
                    <a:bodyPr/>
                    <a:lstStyle/>
                    <a:p>
                      <a:r>
                        <a:rPr lang="en-GB" sz="1800" dirty="0"/>
                        <a:t>Explanation</a:t>
                      </a:r>
                    </a:p>
                  </a:txBody>
                  <a:tcPr/>
                </a:tc>
                <a:extLst>
                  <a:ext uri="{0D108BD9-81ED-4DB2-BD59-A6C34878D82A}">
                    <a16:rowId xmlns:a16="http://schemas.microsoft.com/office/drawing/2014/main" val="216983109"/>
                  </a:ext>
                </a:extLst>
              </a:tr>
              <a:tr h="12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Nucleus Crew</a:t>
                      </a:r>
                      <a:endParaRPr lang="en-GB" sz="1800" kern="1200" dirty="0">
                        <a:solidFill>
                          <a:schemeClr val="dk1"/>
                        </a:solidFill>
                        <a:effectLst/>
                        <a:latin typeface="+mn-lt"/>
                        <a:ea typeface="+mn-ea"/>
                        <a:cs typeface="+mn-cs"/>
                      </a:endParaRPr>
                    </a:p>
                    <a:p>
                      <a:endParaRPr lang="en-GB" sz="1800" b="1" dirty="0"/>
                    </a:p>
                  </a:txBody>
                  <a:tcPr/>
                </a:tc>
                <a:tc>
                  <a:txBody>
                    <a:bodyPr/>
                    <a:lstStyle/>
                    <a:p>
                      <a:r>
                        <a:rPr lang="en-GB" sz="1800" kern="1200" dirty="0">
                          <a:solidFill>
                            <a:schemeClr val="dk1"/>
                          </a:solidFill>
                          <a:effectLst/>
                          <a:latin typeface="+mn-lt"/>
                          <a:ea typeface="+mn-ea"/>
                          <a:cs typeface="+mn-cs"/>
                        </a:rPr>
                        <a:t>A crew of employees with the operational skills and knowledge required to support a geographical cluster of On-Call stations. They can be deployed dynamically to one or more On-Call station locations to support On-Call pump availability and deliver local prevention and preparedness activities.</a:t>
                      </a:r>
                    </a:p>
                  </a:txBody>
                  <a:tcPr/>
                </a:tc>
                <a:extLst>
                  <a:ext uri="{0D108BD9-81ED-4DB2-BD59-A6C34878D82A}">
                    <a16:rowId xmlns:a16="http://schemas.microsoft.com/office/drawing/2014/main" val="622465883"/>
                  </a:ext>
                </a:extLst>
              </a:tr>
              <a:tr h="91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VDS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 Volunteer Duty System – </a:t>
                      </a:r>
                      <a:r>
                        <a:rPr lang="en-GB" sz="1800" kern="1200" dirty="0">
                          <a:solidFill>
                            <a:schemeClr val="dk1"/>
                          </a:solidFill>
                          <a:effectLst/>
                          <a:latin typeface="+mn-lt"/>
                          <a:ea typeface="+mn-ea"/>
                          <a:cs typeface="+mn-cs"/>
                        </a:rPr>
                        <a:t>operates on a similar basis to the On-Call duty system, but with less mandatory contractual commitments/capabilities.   Most common in remote rural areas of the country. </a:t>
                      </a:r>
                      <a:endParaRPr lang="en-GB" sz="1800" dirty="0"/>
                    </a:p>
                  </a:txBody>
                  <a:tcPr/>
                </a:tc>
                <a:extLst>
                  <a:ext uri="{0D108BD9-81ED-4DB2-BD59-A6C34878D82A}">
                    <a16:rowId xmlns:a16="http://schemas.microsoft.com/office/drawing/2014/main" val="915269571"/>
                  </a:ext>
                </a:extLst>
              </a:tr>
              <a:tr h="369315">
                <a:tc>
                  <a:txBody>
                    <a:bodyPr/>
                    <a:lstStyle/>
                    <a:p>
                      <a:r>
                        <a:rPr lang="en-GB" sz="1800" b="1" dirty="0"/>
                        <a:t>Re-training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W</a:t>
                      </a:r>
                      <a:r>
                        <a:rPr lang="en-GB" sz="1800" kern="1200" dirty="0">
                          <a:solidFill>
                            <a:schemeClr val="dk1"/>
                          </a:solidFill>
                          <a:effectLst/>
                          <a:latin typeface="+mn-lt"/>
                          <a:ea typeface="+mn-ea"/>
                          <a:cs typeface="+mn-cs"/>
                        </a:rPr>
                        <a:t>hen an employee is given additional training to equip them with new skills, in order to prepare them for a new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extLst>
                  <a:ext uri="{0D108BD9-81ED-4DB2-BD59-A6C34878D82A}">
                    <a16:rowId xmlns:a16="http://schemas.microsoft.com/office/drawing/2014/main" val="3643305888"/>
                  </a:ext>
                </a:extLst>
              </a:tr>
              <a:tr h="720000">
                <a:tc>
                  <a:txBody>
                    <a:bodyPr/>
                    <a:lstStyle/>
                    <a:p>
                      <a:r>
                        <a:rPr lang="en-GB" sz="1800" b="1" kern="1200" dirty="0">
                          <a:solidFill>
                            <a:schemeClr val="dk1"/>
                          </a:solidFill>
                          <a:effectLst/>
                          <a:latin typeface="+mn-lt"/>
                          <a:ea typeface="+mn-ea"/>
                          <a:cs typeface="+mn-cs"/>
                        </a:rPr>
                        <a:t>Re-deployment</a:t>
                      </a:r>
                      <a:endParaRPr lang="en-GB" sz="1800" b="1" dirty="0"/>
                    </a:p>
                  </a:txBody>
                  <a:tcPr/>
                </a:tc>
                <a:tc>
                  <a:txBody>
                    <a:bodyPr/>
                    <a:lstStyle/>
                    <a:p>
                      <a:r>
                        <a:rPr lang="en-GB" sz="1800" b="0" kern="1200" dirty="0">
                          <a:solidFill>
                            <a:schemeClr val="dk1"/>
                          </a:solidFill>
                          <a:effectLst/>
                          <a:latin typeface="+mn-lt"/>
                          <a:ea typeface="+mn-ea"/>
                          <a:cs typeface="+mn-cs"/>
                        </a:rPr>
                        <a:t>W</a:t>
                      </a:r>
                      <a:r>
                        <a:rPr lang="en-GB" sz="1800" kern="1200" dirty="0">
                          <a:solidFill>
                            <a:schemeClr val="dk1"/>
                          </a:solidFill>
                          <a:effectLst/>
                          <a:latin typeface="+mn-lt"/>
                          <a:ea typeface="+mn-ea"/>
                          <a:cs typeface="+mn-cs"/>
                        </a:rPr>
                        <a:t>hen an employee can no longer work in their existing specific job and attempts are made to find them an alternative post. </a:t>
                      </a:r>
                      <a:endParaRPr lang="en-GB" sz="1800" dirty="0"/>
                    </a:p>
                  </a:txBody>
                  <a:tcPr/>
                </a:tc>
                <a:extLst>
                  <a:ext uri="{0D108BD9-81ED-4DB2-BD59-A6C34878D82A}">
                    <a16:rowId xmlns:a16="http://schemas.microsoft.com/office/drawing/2014/main" val="1345525250"/>
                  </a:ext>
                </a:extLst>
              </a:tr>
              <a:tr h="720000">
                <a:tc>
                  <a:txBody>
                    <a:bodyPr/>
                    <a:lstStyle/>
                    <a:p>
                      <a:r>
                        <a:rPr lang="en-GB" sz="1800" b="1" dirty="0"/>
                        <a:t>Relocation</a:t>
                      </a:r>
                    </a:p>
                  </a:txBody>
                  <a:tcPr/>
                </a:tc>
                <a:tc>
                  <a:txBody>
                    <a:bodyPr/>
                    <a:lstStyle/>
                    <a:p>
                      <a:r>
                        <a:rPr lang="en-GB" sz="1800" b="0" kern="1200" dirty="0">
                          <a:solidFill>
                            <a:schemeClr val="dk1"/>
                          </a:solidFill>
                          <a:effectLst/>
                          <a:latin typeface="+mn-lt"/>
                          <a:ea typeface="+mn-ea"/>
                          <a:cs typeface="+mn-cs"/>
                        </a:rPr>
                        <a:t>W</a:t>
                      </a:r>
                      <a:r>
                        <a:rPr lang="en-GB" sz="1800" kern="1200" dirty="0">
                          <a:solidFill>
                            <a:schemeClr val="dk1"/>
                          </a:solidFill>
                          <a:effectLst/>
                          <a:latin typeface="+mn-lt"/>
                          <a:ea typeface="+mn-ea"/>
                          <a:cs typeface="+mn-cs"/>
                        </a:rPr>
                        <a:t>hen an employee moves from an existing work base to another. </a:t>
                      </a:r>
                      <a:endParaRPr lang="en-GB" sz="1800" dirty="0"/>
                    </a:p>
                  </a:txBody>
                  <a:tcPr/>
                </a:tc>
                <a:extLst>
                  <a:ext uri="{0D108BD9-81ED-4DB2-BD59-A6C34878D82A}">
                    <a16:rowId xmlns:a16="http://schemas.microsoft.com/office/drawing/2014/main" val="1852917382"/>
                  </a:ext>
                </a:extLst>
              </a:tr>
            </a:tbl>
          </a:graphicData>
        </a:graphic>
      </p:graphicFrame>
    </p:spTree>
    <p:extLst>
      <p:ext uri="{BB962C8B-B14F-4D97-AF65-F5344CB8AC3E}">
        <p14:creationId xmlns:p14="http://schemas.microsoft.com/office/powerpoint/2010/main" val="124246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uidance" ma:contentTypeID="0x0101004D3BEEE8C71E0441ABCD602B2883CF230200E6D71F77B3C1AD4EA17D85237733A3B8" ma:contentTypeVersion="31" ma:contentTypeDescription="" ma:contentTypeScope="" ma:versionID="daece348bfb9a72fd6aecf30bdf341e6">
  <xsd:schema xmlns:xsd="http://www.w3.org/2001/XMLSchema" xmlns:xs="http://www.w3.org/2001/XMLSchema" xmlns:p="http://schemas.microsoft.com/office/2006/metadata/properties" xmlns:ns1="361c438b-452b-4051-9cda-3a6b8527f04f" xmlns:ns3="858ae7c7-9454-45c7-a50c-4c9144226ea3" targetNamespace="http://schemas.microsoft.com/office/2006/metadata/properties" ma:root="true" ma:fieldsID="511d0f7fbb6cbc02b9d788561ace703d" ns1:_="" ns3:_="">
    <xsd:import namespace="361c438b-452b-4051-9cda-3a6b8527f04f"/>
    <xsd:import namespace="858ae7c7-9454-45c7-a50c-4c9144226ea3"/>
    <xsd:element name="properties">
      <xsd:complexType>
        <xsd:sequence>
          <xsd:element name="documentManagement">
            <xsd:complexType>
              <xsd:all>
                <xsd:element ref="ns1:Doc_x0020_Type" minOccurs="0"/>
                <xsd:element ref="ns1:_dlc_DocIdUrl" minOccurs="0"/>
                <xsd:element ref="ns1:Summary" minOccurs="0"/>
                <xsd:element ref="ns1:Security_x0020_Classification" minOccurs="0"/>
                <xsd:element ref="ns1:Abbreviation_x0028_s_x0029_" minOccurs="0"/>
                <xsd:element ref="ns1:Version_x0020_Number" minOccurs="0"/>
                <xsd:element ref="ns3:InitialPublishDate" minOccurs="0"/>
                <xsd:element ref="ns3:ActivePublishDate" minOccurs="0"/>
                <xsd:element ref="ns1:Review_x0020_Period" minOccurs="0"/>
                <xsd:element ref="ns1:Intranet_x0020_content" minOccurs="0"/>
                <xsd:element ref="ns1:Related_x0020_Intranet_x0020_page" minOccurs="0"/>
                <xsd:element ref="ns1:Published_x0020_to_x0020_website" minOccurs="0"/>
                <xsd:element ref="ns1:Publication_x0020_Scheme_x0020_Class" minOccurs="0"/>
                <xsd:element ref="ns1:Sub_x0020_Class_x0020_Heading" minOccurs="0"/>
                <xsd:element ref="ns1:Related_x0020_PDF" minOccurs="0"/>
                <xsd:element ref="ns1:Document_x0020_Status" minOccurs="0"/>
                <xsd:element ref="ns1:DocumentReadyForApproval" minOccurs="0"/>
                <xsd:element ref="ns1:Delete" minOccurs="0"/>
                <xsd:element ref="ns3:RelatedWebsitePage" minOccurs="0"/>
                <xsd:element ref="ns3:ProperReviewDate" minOccurs="0"/>
                <xsd:element ref="ns3:lcf76f155ced4ddcb4097134ff3c332f" minOccurs="0"/>
                <xsd:element ref="ns1:TaxKeywordTaxHTField" minOccurs="0"/>
                <xsd:element ref="ns1:TaxCatchAllLabel" minOccurs="0"/>
                <xsd:element ref="ns1:External" minOccurs="0"/>
                <xsd:element ref="ns3:xPDF" minOccurs="0"/>
                <xsd:element ref="ns1:Approver" minOccurs="0"/>
                <xsd:element ref="ns1:k383230df22e4c6daee9d7a3c1495057" minOccurs="0"/>
                <xsd:element ref="ns1:_dlc_DocIdPersistId" minOccurs="0"/>
                <xsd:element ref="ns1:_dlc_DocId" minOccurs="0"/>
                <xsd:element ref="ns1:TaxCatchAll" minOccurs="0"/>
                <xsd:element ref="ns3:Effective_x0020_Date" minOccurs="0"/>
                <xsd:element ref="ns1:AzureGroups" minOccurs="0"/>
                <xsd:element ref="ns1:AzureGroups_x003a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c438b-452b-4051-9cda-3a6b8527f04f" elementFormDefault="qualified">
    <xsd:import namespace="http://schemas.microsoft.com/office/2006/documentManagement/types"/>
    <xsd:import namespace="http://schemas.microsoft.com/office/infopath/2007/PartnerControls"/>
    <xsd:element name="Doc_x0020_Type" ma:index="0" nillable="true" ma:displayName="Doc Type" ma:format="Dropdown" ma:indexed="true" ma:internalName="Doc_x0020_Type" ma:readOnly="false">
      <xsd:simpleType>
        <xsd:restriction base="dms:Choice">
          <xsd:enumeration value="Awareness Briefing (AB)"/>
          <xsd:enumeration value="Board Paper"/>
          <xsd:enumeration value="Campaign Material"/>
          <xsd:enumeration value="Consultation"/>
          <xsd:enumeration value="Control Operating Procedure (COP)"/>
          <xsd:enumeration value="Equality and Human Rights Impact Assessment (EHRIA)"/>
          <xsd:enumeration value="Equipment Information Card (EIC)"/>
          <xsd:enumeration value="Executive Meeting"/>
          <xsd:enumeration value="Frequently Asked Questions (FAQs)"/>
          <xsd:enumeration value="Form"/>
          <xsd:enumeration value="Framework"/>
          <xsd:enumeration value="Frontline Update (FU)"/>
          <xsd:enumeration value="General Information Note (GIN)"/>
          <xsd:enumeration value="Generic Risk Assessment (GRA)"/>
          <xsd:enumeration value="Guidance"/>
          <xsd:enumeration value="Leaflet/ Poster"/>
          <xsd:enumeration value="Magazine/Newsletter"/>
          <xsd:enumeration value="Management Arrangement (MA)"/>
          <xsd:enumeration value="Manual"/>
          <xsd:enumeration value="Memorandum of Understanding (MoU)"/>
          <xsd:enumeration value="National Training Standard (NTS)"/>
          <xsd:enumeration value="Operational Aide Memoire (OAM)"/>
          <xsd:enumeration value="Operational Procedure (OP)"/>
          <xsd:enumeration value="Periodic Inspection Sheet (PIT)"/>
          <xsd:enumeration value="Plan"/>
          <xsd:enumeration value="Policy"/>
          <xsd:enumeration value="Policy and Operational Guidance (POG)"/>
          <xsd:enumeration value="Presentation"/>
          <xsd:enumeration value="Privacy Notice"/>
          <xsd:enumeration value="Procedure"/>
          <xsd:enumeration value="Report"/>
          <xsd:enumeration value="Risk Assessment"/>
          <xsd:enumeration value="Risk Information Card (RIC)"/>
          <xsd:enumeration value="Register"/>
          <xsd:enumeration value="Safe System of Work (SSOW)"/>
          <xsd:enumeration value="Standard Operating Procedure (SOP)"/>
          <xsd:enumeration value="Strategy"/>
          <xsd:enumeration value="Structure"/>
          <xsd:enumeration value="Task Card"/>
          <xsd:enumeration value="Technical Information Note (TIN)"/>
          <xsd:enumeration value="Template"/>
          <xsd:enumeration value="Terms of Reference (ToR)"/>
          <xsd:enumeration value="Toolkit"/>
          <xsd:enumeration value="Urgent Instructions (UI)"/>
          <xsd:enumeration value="Vehicle Information Card (VIC)"/>
        </xsd:restriction>
      </xsd:simpleType>
    </xsd:element>
    <xsd:element name="_dlc_DocIdUrl" ma:index="1"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Summary" ma:index="4" nillable="true" ma:displayName="Summary" ma:internalName="Summary" ma:readOnly="false">
      <xsd:simpleType>
        <xsd:restriction base="dms:Note">
          <xsd:maxLength value="255"/>
        </xsd:restriction>
      </xsd:simpleType>
    </xsd:element>
    <xsd:element name="Security_x0020_Classification" ma:index="6" nillable="true" ma:displayName="Security Classification" ma:default="Official" ma:format="Dropdown" ma:internalName="Security_x0020_Classification" ma:readOnly="false">
      <xsd:simpleType>
        <xsd:restriction base="dms:Choice">
          <xsd:enumeration value="Official"/>
          <xsd:enumeration value="Official Internal"/>
        </xsd:restriction>
      </xsd:simpleType>
    </xsd:element>
    <xsd:element name="Abbreviation_x0028_s_x0029_" ma:index="7" nillable="true" ma:displayName="Abbreviation(s)" ma:list="{cb5a0069-96fc-49cd-a8ec-b11d3665ab89}" ma:internalName="Abbreviation_x0028_s_x0029_" ma:readOnly="false" ma:showField="Full_x0020_Title" ma:web="361c438b-452b-4051-9cda-3a6b8527f04f">
      <xsd:complexType>
        <xsd:complexContent>
          <xsd:extension base="dms:MultiChoiceLookup">
            <xsd:sequence>
              <xsd:element name="Value" type="dms:Lookup" maxOccurs="unbounded" minOccurs="0" nillable="true"/>
            </xsd:sequence>
          </xsd:extension>
        </xsd:complexContent>
      </xsd:complexType>
    </xsd:element>
    <xsd:element name="Version_x0020_Number" ma:index="9" nillable="true" ma:displayName="Version Number" ma:decimals="2" ma:internalName="Version_x0020_Number" ma:readOnly="false" ma:percentage="FALSE">
      <xsd:simpleType>
        <xsd:restriction base="dms:Number"/>
      </xsd:simpleType>
    </xsd:element>
    <xsd:element name="Review_x0020_Period" ma:index="12" nillable="true" ma:displayName="Review Period" ma:default="3 years" ma:format="Dropdown" ma:internalName="Review_x0020_Period" ma:readOnly="false">
      <xsd:simpleType>
        <xsd:restriction base="dms:Choice">
          <xsd:enumeration value="3 months"/>
          <xsd:enumeration value="6 months"/>
          <xsd:enumeration value="1 year"/>
          <xsd:enumeration value="3 years"/>
          <xsd:enumeration value="5 years"/>
        </xsd:restriction>
      </xsd:simpleType>
    </xsd:element>
    <xsd:element name="Intranet_x0020_content" ma:index="14" nillable="true" ma:displayName="Intranet content" ma:default="0" ma:indexed="true" ma:internalName="Intranet_x0020_content" ma:readOnly="false">
      <xsd:simpleType>
        <xsd:restriction base="dms:Boolean"/>
      </xsd:simpleType>
    </xsd:element>
    <xsd:element name="Related_x0020_Intranet_x0020_page" ma:index="15" nillable="true" ma:displayName="Related Intranet page" ma:format="Hyperlink" ma:internalName="Related_x0020_Intranet_x0020_p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ed_x0020_to_x0020_website" ma:index="16" nillable="true" ma:displayName="Published to website" ma:default="0" ma:indexed="true" ma:internalName="Published_x0020_to_x0020_website" ma:readOnly="false">
      <xsd:simpleType>
        <xsd:restriction base="dms:Boolean"/>
      </xsd:simpleType>
    </xsd:element>
    <xsd:element name="Publication_x0020_Scheme_x0020_Class" ma:index="17" nillable="true" ma:displayName="Publication Scheme Class" ma:format="Dropdown" ma:internalName="Publication_x0020_Scheme_x0020_Class" ma:readOnly="false">
      <xsd:simpleType>
        <xsd:restriction base="dms:Choice">
          <xsd:enumeration value="About SFRS"/>
          <xsd:enumeration value="How we are performing"/>
          <xsd:enumeration value="How we deliver our functions and services"/>
          <xsd:enumeration value="How we manage our human, physical and information resources"/>
          <xsd:enumeration value="How we procure goods and services from external providers"/>
          <xsd:enumeration value="How we take decisions and what we have decided"/>
          <xsd:enumeration value="What we spend and how we spend it"/>
          <xsd:enumeration value="Our commercial publications"/>
          <xsd:enumeration value="Our open data"/>
        </xsd:restriction>
      </xsd:simpleType>
    </xsd:element>
    <xsd:element name="Sub_x0020_Class_x0020_Heading" ma:index="18" nillable="true" ma:displayName="Sub Class Heading" ma:format="Dropdown" ma:internalName="Sub_x0020_Class_x0020_Heading" ma:readOnly="false">
      <xsd:simpleType>
        <xsd:restriction base="dms:Choice">
          <xsd:enumeration value="External relations/Working with others"/>
          <xsd:enumeration value="Functions"/>
          <xsd:enumeration value="General Information about SFRS"/>
          <xsd:enumeration value="Governance and Accountability/ Corporate planning"/>
          <xsd:enumeration value="How we are run"/>
          <xsd:enumeration value="Human resources"/>
          <xsd:enumeration value="Information resources"/>
          <xsd:enumeration value="Physical resources"/>
          <xsd:enumeration value="Services"/>
        </xsd:restriction>
      </xsd:simpleType>
    </xsd:element>
    <xsd:element name="Related_x0020_PDF" ma:index="20" nillable="true" ma:displayName="Related PDF" ma:format="Hyperlink" ma:internalName="Related_x0020_PDF"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_x0020_Status" ma:index="21" nillable="true" ma:displayName="Document Status" ma:default="Unpublished" ma:format="Dropdown" ma:indexed="true" ma:internalName="Document_x0020_Status" ma:readOnly="false">
      <xsd:simpleType>
        <xsd:restriction base="dms:Choice">
          <xsd:enumeration value="Unpublished"/>
          <xsd:enumeration value="Out for quality check"/>
          <xsd:enumeration value="Out for approval"/>
          <xsd:enumeration value="Out for familiarization"/>
          <xsd:enumeration value="Ready for publication"/>
          <xsd:enumeration value="Live"/>
        </xsd:restriction>
      </xsd:simpleType>
    </xsd:element>
    <xsd:element name="DocumentReadyForApproval" ma:index="23" nillable="true" ma:displayName="Document ready to progress" ma:default="0" ma:internalName="DocumentReadyForApproval" ma:readOnly="false">
      <xsd:simpleType>
        <xsd:restriction base="dms:Boolean"/>
      </xsd:simpleType>
    </xsd:element>
    <xsd:element name="Delete" ma:index="24" nillable="true" ma:displayName="Withdraw" ma:default="0" ma:internalName="Delete" ma:readOnly="false">
      <xsd:simpleType>
        <xsd:restriction base="dms:Boolean"/>
      </xsd:simpleType>
    </xsd:element>
    <xsd:element name="TaxKeywordTaxHTField" ma:index="32" nillable="true" ma:taxonomy="true" ma:internalName="TaxKeywordTaxHTField" ma:taxonomyFieldName="TaxKeyword" ma:displayName="Enterprise Keywords" ma:readOnly="false" ma:fieldId="{23f27201-bee3-471e-b2e7-b64fd8b7ca38}" ma:taxonomyMulti="true" ma:sspId="b512196b-5a0a-432a-bb17-e1b4922fa624" ma:termSetId="00000000-0000-0000-0000-000000000000" ma:anchorId="00000000-0000-0000-0000-000000000000" ma:open="true" ma:isKeyword="true">
      <xsd:complexType>
        <xsd:sequence>
          <xsd:element ref="pc:Terms" minOccurs="0" maxOccurs="1"/>
        </xsd:sequence>
      </xsd:complexType>
    </xsd:element>
    <xsd:element name="TaxCatchAllLabel" ma:index="33" nillable="true" ma:displayName="Taxonomy Catch All Column1" ma:hidden="true" ma:list="{27df03d8-9a97-46e6-9e9c-10932c826c7e}" ma:internalName="TaxCatchAllLabel" ma:readOnly="false" ma:showField="CatchAllDataLabel" ma:web="361c438b-452b-4051-9cda-3a6b8527f04f">
      <xsd:complexType>
        <xsd:complexContent>
          <xsd:extension base="dms:MultiChoiceLookup">
            <xsd:sequence>
              <xsd:element name="Value" type="dms:Lookup" maxOccurs="unbounded" minOccurs="0" nillable="true"/>
            </xsd:sequence>
          </xsd:extension>
        </xsd:complexContent>
      </xsd:complexType>
    </xsd:element>
    <xsd:element name="External" ma:index="35" nillable="true" ma:displayName="External" ma:default="0" ma:hidden="true" ma:indexed="true" ma:internalName="External" ma:readOnly="false">
      <xsd:simpleType>
        <xsd:restriction base="dms:Boolean"/>
      </xsd:simpleType>
    </xsd:element>
    <xsd:element name="Approver" ma:index="39" nillable="true" ma:displayName="Approver" ma:hidden="true"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383230df22e4c6daee9d7a3c1495057" ma:index="40" nillable="true" ma:taxonomy="true" ma:internalName="k383230df22e4c6daee9d7a3c1495057" ma:taxonomyFieldName="Directorate" ma:displayName="Directorate" ma:readOnly="false" ma:default="" ma:fieldId="{4383230d-f22e-4c6d-aee9-d7a3c1495057}" ma:taxonomyMulti="true" ma:sspId="b512196b-5a0a-432a-bb17-e1b4922fa624" ma:termSetId="118f2308-ed62-41c1-a4cd-b6e6f40956a9" ma:anchorId="00000000-0000-0000-0000-000000000000" ma:open="false" ma:isKeyword="false">
      <xsd:complexType>
        <xsd:sequence>
          <xsd:element ref="pc:Terms" minOccurs="0" maxOccurs="1"/>
        </xsd:sequence>
      </xsd:complexType>
    </xsd:element>
    <xsd:element name="_dlc_DocIdPersistId" ma:index="41" nillable="true" ma:displayName="Persist ID" ma:description="Keep ID on add." ma:hidden="true" ma:internalName="_dlc_DocIdPersistId" ma:readOnly="false">
      <xsd:simpleType>
        <xsd:restriction base="dms:Boolean"/>
      </xsd:simpleType>
    </xsd:element>
    <xsd:element name="_dlc_DocId" ma:index="42" nillable="true" ma:displayName="Document ID Value" ma:description="The value of the document ID assigned to this item." ma:hidden="true" ma:indexed="true" ma:internalName="_dlc_DocId" ma:readOnly="false">
      <xsd:simpleType>
        <xsd:restriction base="dms:Text"/>
      </xsd:simpleType>
    </xsd:element>
    <xsd:element name="TaxCatchAll" ma:index="43" nillable="true" ma:displayName="Taxonomy Catch All Column" ma:hidden="true" ma:list="{27df03d8-9a97-46e6-9e9c-10932c826c7e}" ma:internalName="TaxCatchAll" ma:readOnly="false" ma:showField="CatchAllData" ma:web="361c438b-452b-4051-9cda-3a6b8527f04f">
      <xsd:complexType>
        <xsd:complexContent>
          <xsd:extension base="dms:MultiChoiceLookup">
            <xsd:sequence>
              <xsd:element name="Value" type="dms:Lookup" maxOccurs="unbounded" minOccurs="0" nillable="true"/>
            </xsd:sequence>
          </xsd:extension>
        </xsd:complexContent>
      </xsd:complexType>
    </xsd:element>
    <xsd:element name="AzureGroups" ma:index="45" nillable="true" ma:displayName="AzureGroups" ma:list="{41FA38B8-9054-4324-8BF7-998B54194ED1}" ma:internalName="AzureGroups" ma:showField="AzureGroup" ma:web="361c438b-452b-4051-9cda-3a6b8527f04f">
      <xsd:simpleType>
        <xsd:restriction base="dms:Lookup"/>
      </xsd:simpleType>
    </xsd:element>
    <xsd:element name="AzureGroups_x003a_ID" ma:index="46" nillable="true" ma:displayName="AzureGroups:ID" ma:list="{41FA38B8-9054-4324-8BF7-998B54194ED1}" ma:internalName="AzureGroups_x003A_ID" ma:readOnly="true" ma:showField="ID" ma:web="361c438b-452b-4051-9cda-3a6b8527f04f">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858ae7c7-9454-45c7-a50c-4c9144226ea3" elementFormDefault="qualified">
    <xsd:import namespace="http://schemas.microsoft.com/office/2006/documentManagement/types"/>
    <xsd:import namespace="http://schemas.microsoft.com/office/infopath/2007/PartnerControls"/>
    <xsd:element name="InitialPublishDate" ma:index="10" nillable="true" ma:displayName="Initial Publish Date" ma:default="[today]" ma:format="DateOnly" ma:internalName="InitialPublishDate" ma:readOnly="false">
      <xsd:simpleType>
        <xsd:restriction base="dms:DateTime"/>
      </xsd:simpleType>
    </xsd:element>
    <xsd:element name="ActivePublishDate" ma:index="11" nillable="true" ma:displayName="Active Publish Date" ma:format="DateOnly" ma:indexed="true" ma:internalName="ActivePublishDate" ma:readOnly="false">
      <xsd:simpleType>
        <xsd:restriction base="dms:DateTime"/>
      </xsd:simpleType>
    </xsd:element>
    <xsd:element name="RelatedWebsitePage" ma:index="25" nillable="true" ma:displayName="Related Website Page" ma:format="Hyperlink" ma:internalName="RelatedWebsiteP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roperReviewDate" ma:index="26" nillable="true" ma:displayName="Proper Review Date" ma:format="DateOnly" ma:hidden="true" ma:indexed="true" ma:internalName="ProperReviewDate" ma:readOnly="false">
      <xsd:simpleType>
        <xsd:restriction base="dms:DateTime"/>
      </xsd:simpleType>
    </xsd:element>
    <xsd:element name="lcf76f155ced4ddcb4097134ff3c332f" ma:index="29" nillable="true" ma:displayName="Image Tags_0" ma:hidden="true" ma:internalName="lcf76f155ced4ddcb4097134ff3c332f" ma:readOnly="false">
      <xsd:simpleType>
        <xsd:restriction base="dms:Note"/>
      </xsd:simpleType>
    </xsd:element>
    <xsd:element name="xPDF" ma:index="37" nillable="true" ma:displayName="xPDF" ma:default="0" ma:format="Dropdown" ma:hidden="true" ma:internalName="xPDF" ma:readOnly="false">
      <xsd:simpleType>
        <xsd:restriction base="dms:Boolean"/>
      </xsd:simpleType>
    </xsd:element>
    <xsd:element name="Effective_x0020_Date" ma:index="44" nillable="true" ma:displayName="Effective Date" ma:default="2000-01-01T00:00:00Z" ma:format="DateOnly" ma:hidden="true" ma:internalName="Effective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3" ma:displayName="Title"/>
        <xsd:element ref="dc:subject" minOccurs="0" maxOccurs="1"/>
        <xsd:element ref="dc:description" minOccurs="0" maxOccurs="1" ma:index="2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Version_x0020_Number xmlns="361c438b-452b-4051-9cda-3a6b8527f04f">1</Version_x0020_Number>
    <Published_x0020_to_x0020_website xmlns="361c438b-452b-4051-9cda-3a6b8527f04f">true</Published_x0020_to_x0020_website>
    <_dlc_DocId xmlns="361c438b-452b-4051-9cda-3a6b8527f04f">CORPDL-747745404-8965</_dlc_DocId>
    <_dlc_DocIdPersistId xmlns="361c438b-452b-4051-9cda-3a6b8527f04f" xsi:nil="true"/>
    <Abbreviation_x0028_s_x0029_ xmlns="361c438b-452b-4051-9cda-3a6b8527f04f">
      <Value>1599</Value>
    </Abbreviation_x0028_s_x0029_>
    <Effective_x0020_Date xmlns="858ae7c7-9454-45c7-a50c-4c9144226ea3">2025-06-23T23:00:00+00:00</Effective_x0020_Date>
    <TaxCatchAll xmlns="361c438b-452b-4051-9cda-3a6b8527f04f">
      <Value>2077</Value>
    </TaxCatchAll>
    <Publication_x0020_Scheme_x0020_Class xmlns="361c438b-452b-4051-9cda-3a6b8527f04f">How we take decisions and what we have decided</Publication_x0020_Scheme_x0020_Class>
    <DocumentReadyForApproval xmlns="361c438b-452b-4051-9cda-3a6b8527f04f">true</DocumentReadyForApproval>
    <External xmlns="361c438b-452b-4051-9cda-3a6b8527f04f">true</External>
    <Security_x0020_Classification xmlns="361c438b-452b-4051-9cda-3a6b8527f04f">Official</Security_x0020_Classification>
    <AzureGroups xmlns="361c438b-452b-4051-9cda-3a6b8527f04f">90</AzureGroups>
    <ActivePublishDate xmlns="858ae7c7-9454-45c7-a50c-4c9144226ea3">2025-06-24T23:00:00+00:00</ActivePublishDate>
    <Related_x0020_PDF xmlns="361c438b-452b-4051-9cda-3a6b8527f04f">
      <Url xsi:nil="true"/>
      <Description xsi:nil="true"/>
    </Related_x0020_PDF>
    <Doc_x0020_Type xmlns="361c438b-452b-4051-9cda-3a6b8527f04f">Guidance</Doc_x0020_Type>
    <RelatedWebsitePage xmlns="858ae7c7-9454-45c7-a50c-4c9144226ea3">
      <Url xsi:nil="true"/>
      <Description xsi:nil="true"/>
    </RelatedWebsitePage>
    <Intranet_x0020_content xmlns="361c438b-452b-4051-9cda-3a6b8527f04f">true</Intranet_x0020_content>
    <k383230df22e4c6daee9d7a3c1495057 xmlns="361c438b-452b-4051-9cda-3a6b8527f04f">
      <Terms xmlns="http://schemas.microsoft.com/office/infopath/2007/PartnerControls">
        <TermInfo xmlns="http://schemas.microsoft.com/office/infopath/2007/PartnerControls">
          <TermName xmlns="http://schemas.microsoft.com/office/infopath/2007/PartnerControls">Strategic Planning, Performance and Communications (SPPC)</TermName>
          <TermId xmlns="http://schemas.microsoft.com/office/infopath/2007/PartnerControls">c9dfca0c-2d79-4a95-9878-54827f0e6791</TermId>
        </TermInfo>
      </Terms>
    </k383230df22e4c6daee9d7a3c1495057>
    <TaxKeywordTaxHTField xmlns="361c438b-452b-4051-9cda-3a6b8527f04f">
      <Terms xmlns="http://schemas.microsoft.com/office/infopath/2007/PartnerControls"/>
    </TaxKeywordTaxHTField>
    <Delete xmlns="361c438b-452b-4051-9cda-3a6b8527f04f">false</Delete>
    <Review_x0020_Period xmlns="361c438b-452b-4051-9cda-3a6b8527f04f">3 years</Review_x0020_Period>
    <Sub_x0020_Class_x0020_Heading xmlns="361c438b-452b-4051-9cda-3a6b8527f04f" xsi:nil="true"/>
    <TaxCatchAllLabel xmlns="361c438b-452b-4051-9cda-3a6b8527f04f" xsi:nil="true"/>
    <Approver xmlns="361c438b-452b-4051-9cda-3a6b8527f04f">
      <UserInfo>
        <DisplayName/>
        <AccountId xsi:nil="true"/>
        <AccountType/>
      </UserInfo>
    </Approver>
    <ProperReviewDate xmlns="858ae7c7-9454-45c7-a50c-4c9144226ea3" xsi:nil="true"/>
    <Document_x0020_Status xmlns="361c438b-452b-4051-9cda-3a6b8527f04f">Live</Document_x0020_Status>
    <Related_x0020_Intranet_x0020_page xmlns="361c438b-452b-4051-9cda-3a6b8527f04f">
      <Url xsi:nil="true"/>
      <Description xsi:nil="true"/>
    </Related_x0020_Intranet_x0020_page>
    <xPDF xmlns="858ae7c7-9454-45c7-a50c-4c9144226ea3">false</xPDF>
    <_dlc_DocIdUrl xmlns="361c438b-452b-4051-9cda-3a6b8527f04f">
      <Url>https://firescotland.sharepoint.com/sites/SFRSDocumentLibrary/_layouts/15/DocIdRedir.aspx?ID=CORPDL-747745404-8965</Url>
      <Description>CORPDL-747745404-8965</Description>
    </_dlc_DocIdUrl>
    <InitialPublishDate xmlns="858ae7c7-9454-45c7-a50c-4c9144226ea3">2025-06-24T23:00:00+00:00</InitialPublishDate>
    <lcf76f155ced4ddcb4097134ff3c332f xmlns="858ae7c7-9454-45c7-a50c-4c9144226ea3" xsi:nil="true"/>
    <Summary xmlns="361c438b-452b-4051-9cda-3a6b8527f04f" xsi:nil="true"/>
  </documentManagement>
</p:properties>
</file>

<file path=customXml/itemProps1.xml><?xml version="1.0" encoding="utf-8"?>
<ds:datastoreItem xmlns:ds="http://schemas.openxmlformats.org/officeDocument/2006/customXml" ds:itemID="{99CA114E-FA3D-4159-BAA7-096FC53029C3}"/>
</file>

<file path=customXml/itemProps2.xml><?xml version="1.0" encoding="utf-8"?>
<ds:datastoreItem xmlns:ds="http://schemas.openxmlformats.org/officeDocument/2006/customXml" ds:itemID="{DE168975-89E0-4CD9-B402-27A049C8D131}"/>
</file>

<file path=customXml/itemProps3.xml><?xml version="1.0" encoding="utf-8"?>
<ds:datastoreItem xmlns:ds="http://schemas.openxmlformats.org/officeDocument/2006/customXml" ds:itemID="{AD9B6AFF-71F8-4A8A-8BD6-D82BF1479E63}"/>
</file>

<file path=customXml/itemProps4.xml><?xml version="1.0" encoding="utf-8"?>
<ds:datastoreItem xmlns:ds="http://schemas.openxmlformats.org/officeDocument/2006/customXml" ds:itemID="{AA043DE0-E916-4199-8178-498C1573777D}"/>
</file>

<file path=docProps/app.xml><?xml version="1.0" encoding="utf-8"?>
<Properties xmlns="http://schemas.openxmlformats.org/officeDocument/2006/extended-properties" xmlns:vt="http://schemas.openxmlformats.org/officeDocument/2006/docPropsVTypes">
  <TotalTime>7</TotalTime>
  <Words>940</Words>
  <Application>Microsoft Office PowerPoint</Application>
  <PresentationFormat>Widescreen</PresentationFormat>
  <Paragraphs>64</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Gibson 1</vt:lpstr>
      <vt:lpstr>Gibson 2</vt:lpstr>
      <vt:lpstr>Office Theme</vt:lpstr>
      <vt:lpstr>PowerPoint Presentation</vt:lpstr>
      <vt:lpstr>PowerPoint Presentation</vt:lpstr>
      <vt:lpstr>PowerPoint Presentation</vt:lpstr>
      <vt:lpstr>PowerPoint Presentation</vt:lpstr>
      <vt:lpstr>PowerPoint Presentation</vt:lpstr>
    </vt:vector>
  </TitlesOfParts>
  <Company>Scottish Fire and Rescue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Delivery Review Glossary of Terms</dc:title>
  <dc:creator>Anderson, Paul</dc:creator>
  <cp:lastModifiedBy>Wade, Carol</cp:lastModifiedBy>
  <cp:revision>2</cp:revision>
  <dcterms:created xsi:type="dcterms:W3CDTF">2025-01-22T15:10:19Z</dcterms:created>
  <dcterms:modified xsi:type="dcterms:W3CDTF">2025-06-24T13:20:32Z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0x0101004D3BEEE8C71E0441ABCD602B2883CF230200E6D71F77B3C1AD4EA17D85237733A3B8</vt:lpwstr>
  </property>
  <property fmtid="{D5CDD505-2E9C-101B-9397-08002B2CF9AE}" pid="3" name="_dlc_DocIdItemGuid">
    <vt:lpwstr>2d55e68d-b1a5-43aa-9bb4-d61c0281b160</vt:lpwstr>
  </property>
  <property fmtid="{D5CDD505-2E9C-101B-9397-08002B2CF9AE}" pid="4" name="TaxKeyword">
    <vt:lpwstr/>
  </property>
  <property fmtid="{D5CDD505-2E9C-101B-9397-08002B2CF9AE}" pid="5" name="MediaServiceImageTags">
    <vt:lpwstr/>
  </property>
  <property fmtid="{D5CDD505-2E9C-101B-9397-08002B2CF9AE}" pid="6" name="Directorate">
    <vt:lpwstr>2077;#Strategic Planning, Performance and Communications (SPPC)|c9dfca0c-2d79-4a95-9878-54827f0e6791</vt:lpwstr>
  </property>
</Properties>
</file>