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Masters/slideMaster1.xml" ContentType="application/vnd.openxmlformats-officedocument.presentationml.slideMaster+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8288000" cy="10287000"/>
  <p:notesSz cx="6858000" cy="9144000"/>
  <p:embeddedFontLst>
    <p:embeddedFont>
      <p:font typeface="Calibri" panose="020F0502020204030204" pitchFamily="34" charset="0"/>
      <p:regular r:id="rId24"/>
      <p:bold r:id="rId25"/>
      <p:italic r:id="rId26"/>
      <p:boldItalic r:id="rId27"/>
    </p:embeddedFont>
    <p:embeddedFont>
      <p:font typeface="Gibson 1" panose="020B0604020202020204" charset="0"/>
      <p:regular r:id="rId28"/>
    </p:embeddedFont>
    <p:embeddedFont>
      <p:font typeface="Gibson 2" panose="020B0604020202020204" charset="0"/>
      <p:regular r:id="rId29"/>
    </p:embeddedFont>
    <p:embeddedFont>
      <p:font typeface="Gibson 3" panose="020B0604020202020204"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4" d="100"/>
          <a:sy n="54" d="100"/>
        </p:scale>
        <p:origin x="924" y="1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heme" Target="theme/theme1.xml"/><Relationship Id="rId38" Type="http://schemas.openxmlformats.org/officeDocument/2006/relationships/customXml" Target="../customXml/item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viewProps" Target="viewProps.xml"/><Relationship Id="rId37"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01.11.2023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Introduce yourself, where you work, what your role is and why you are there? ​</a:t>
            </a:r>
          </a:p>
          <a:p>
            <a:r>
              <a:rPr lang="en-US"/>
              <a:t>​</a:t>
            </a:r>
          </a:p>
          <a:p>
            <a:r>
              <a:rPr lang="en-US"/>
              <a:t>Learning Objectives​</a:t>
            </a:r>
          </a:p>
          <a:p>
            <a:endParaRPr lang="en-US"/>
          </a:p>
          <a:p>
            <a:r>
              <a:rPr lang="en-US"/>
              <a:t>How to act safely and sensibly around fireworks and bonfires​.</a:t>
            </a:r>
          </a:p>
          <a:p>
            <a:r>
              <a:rPr lang="en-US"/>
              <a:t>How to become aware of the fire work code.​</a:t>
            </a:r>
          </a:p>
          <a:p>
            <a:r>
              <a:rPr lang="en-US"/>
              <a:t>Understand why it is better to attend an organised local display if possible.​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x-ray picture shows the damage that can be caused to a hand/fingers if a firework goes off in a persons hand.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Hoax Calls Cost Lives</a:t>
            </a:r>
          </a:p>
          <a:p>
            <a:endParaRPr lang="en-US"/>
          </a:p>
          <a:p>
            <a:r>
              <a:rPr lang="en-US"/>
              <a:t>Discuss that if SFRS are mobilised to bonfires that have spread, due to bad planning, or hoax calls, this puts a strain on resources that may be required elsewhere. </a:t>
            </a:r>
          </a:p>
          <a:p>
            <a:r>
              <a:rPr lang="en-US"/>
              <a:t>Highlight that it is not just hoax calls that put extra strain on SFRS but badly planned and positioned bonfires can lead to fire spread, which could have been avoided if precautions had been taken.</a:t>
            </a:r>
          </a:p>
          <a:p>
            <a:endParaRPr lang="en-US"/>
          </a:p>
          <a:p>
            <a:r>
              <a:rPr lang="en-US"/>
              <a:t>Discuss the details on the slide. </a:t>
            </a:r>
          </a:p>
          <a:p>
            <a:endParaRPr lang="en-US"/>
          </a:p>
          <a:p>
            <a:r>
              <a:rPr lang="en-US"/>
              <a:t>Explain and Discuss</a:t>
            </a:r>
          </a:p>
          <a:p>
            <a:endParaRPr lang="en-US"/>
          </a:p>
          <a:p>
            <a:r>
              <a:rPr lang="en-US"/>
              <a:t>The SFRS could be delayed in attending a real emergency if they are called out to a false alarm.  It could be someone you know who is in danger!  This is extremely serious as they may not be able to attend fire calls such as:</a:t>
            </a:r>
          </a:p>
          <a:p>
            <a:endParaRPr lang="en-US"/>
          </a:p>
          <a:p>
            <a:r>
              <a:rPr lang="en-US"/>
              <a:t>House Fires</a:t>
            </a:r>
          </a:p>
          <a:p>
            <a:r>
              <a:rPr lang="en-US"/>
              <a:t>Road Traffic Collisions</a:t>
            </a:r>
          </a:p>
          <a:p>
            <a:r>
              <a:rPr lang="en-US"/>
              <a:t>Chemical Incidents</a:t>
            </a:r>
          </a:p>
          <a:p>
            <a:endParaRPr lang="en-US"/>
          </a:p>
          <a:p>
            <a:r>
              <a:rPr lang="en-US"/>
              <a:t>The outcome could end in serious injury or even death for the people or families involved</a:t>
            </a:r>
          </a:p>
          <a:p>
            <a:endParaRPr lang="en-US"/>
          </a:p>
          <a:p>
            <a:r>
              <a:rPr lang="en-US"/>
              <a:t>Explain that it is a serious offence to make a hoax call.  It may lead to criminal proceedings being brought against any person charged with making a hoax call to the Emergency Services and they can be taken to court. </a:t>
            </a:r>
          </a:p>
          <a:p>
            <a:endParaRPr lang="en-US"/>
          </a:p>
          <a:p>
            <a:r>
              <a:rPr lang="en-US"/>
              <a:t>The penalties can be:</a:t>
            </a:r>
          </a:p>
          <a:p>
            <a:endParaRPr lang="en-US"/>
          </a:p>
          <a:p>
            <a:r>
              <a:rPr lang="en-US"/>
              <a:t>3 months imprisonment or</a:t>
            </a:r>
          </a:p>
          <a:p>
            <a:r>
              <a:rPr lang="en-US"/>
              <a:t>£2,500 fine</a:t>
            </a:r>
          </a:p>
          <a:p>
            <a:r>
              <a:rPr lang="en-US"/>
              <a:t>Or both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Use of vehicle dash cams</a:t>
            </a:r>
          </a:p>
          <a:p>
            <a:r>
              <a:rPr lang="en-US"/>
              <a:t>Its not only physical attacks but includes verbal abuse.</a:t>
            </a:r>
          </a:p>
          <a:p>
            <a:endParaRPr lang="en-US"/>
          </a:p>
          <a:p>
            <a:r>
              <a:rPr lang="en-US"/>
              <a:t>Some areas will have to wait for police escorts prior to entering.</a:t>
            </a:r>
          </a:p>
          <a:p>
            <a:endParaRPr lang="en-US"/>
          </a:p>
          <a:p>
            <a:r>
              <a:rPr lang="en-US"/>
              <a:t>Ask how many fire engines the area has and then give the correct answer. </a:t>
            </a:r>
          </a:p>
          <a:p>
            <a:r>
              <a:rPr lang="en-US"/>
              <a:t>Add in that mobilizing an appliance from another area costs time that some people in accidents/fires may not have. In addition, another area is now an appliance down.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Use of vehicle dash cams</a:t>
            </a:r>
          </a:p>
          <a:p>
            <a:r>
              <a:rPr lang="en-US"/>
              <a:t>Its not only physical attacks but includes verbal abuse.</a:t>
            </a:r>
          </a:p>
          <a:p>
            <a:r>
              <a:rPr lang="en-US"/>
              <a:t>Some areas will have to wait for police escorts prior to entering.</a:t>
            </a:r>
          </a:p>
          <a:p>
            <a:endParaRPr lang="en-US"/>
          </a:p>
          <a:p>
            <a:r>
              <a:rPr lang="en-US"/>
              <a:t>Ask how many fire engines the area has and then give the correct answer. Add in that mobilizing an appliance from another area costs time that some people in accidents/fires may not have. In addition, another area is now an appliance down.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Discuss Why would reporting something you know, help the fire service?</a:t>
            </a:r>
          </a:p>
          <a:p>
            <a:endParaRPr lang="en-US"/>
          </a:p>
          <a:p>
            <a:r>
              <a:rPr lang="en-US"/>
              <a:t>If you know or suspect anything about fires that have been started deliberately in your area or who is responsible for fireworks misuse, you can be fearless in speaking up 100% anonymously at fearless.org</a:t>
            </a:r>
          </a:p>
          <a:p>
            <a:r>
              <a:rPr lang="en-US"/>
              <a:t>They can’t track your IP address or any contact details. Simply tell them what you know NOT who you are.</a:t>
            </a:r>
          </a:p>
          <a:p>
            <a:endParaRPr lang="en-US"/>
          </a:p>
          <a:p>
            <a:r>
              <a:rPr lang="en-US"/>
              <a:t>www.fearless.org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Reinforce that SFRS recommend everyone to attend an organised event. You can find your nearest one on the SFRS website, </a:t>
            </a:r>
          </a:p>
          <a:p>
            <a:r>
              <a:rPr lang="en-US"/>
              <a:t>And local Press.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Unsupervised bonfires put an additional strain on SFRS.  It is therefore more important to make sure if you need to have a bonfire that you and those with you are safe. </a:t>
            </a:r>
          </a:p>
          <a:p>
            <a:endParaRPr lang="en-US"/>
          </a:p>
          <a:p>
            <a:r>
              <a:rPr lang="en-US"/>
              <a:t>ASK</a:t>
            </a:r>
          </a:p>
          <a:p>
            <a:r>
              <a:rPr lang="en-US"/>
              <a:t>If your parent/guardian is having a bonfire, what should they consider?</a:t>
            </a:r>
          </a:p>
          <a:p>
            <a:r>
              <a:rPr lang="en-US"/>
              <a:t> </a:t>
            </a:r>
          </a:p>
          <a:p>
            <a:r>
              <a:rPr lang="en-US"/>
              <a:t>ANSWER</a:t>
            </a:r>
          </a:p>
          <a:p>
            <a:r>
              <a:rPr lang="en-US"/>
              <a:t>One person should be responsible for the bonfire.</a:t>
            </a:r>
          </a:p>
          <a:p>
            <a:r>
              <a:rPr lang="en-US"/>
              <a:t>Children should be supervised always.</a:t>
            </a:r>
          </a:p>
          <a:p>
            <a:r>
              <a:rPr lang="en-US"/>
              <a:t>Keep a safe distance away from lit bonfires.</a:t>
            </a:r>
          </a:p>
          <a:p>
            <a:r>
              <a:rPr lang="en-US"/>
              <a:t>Never throw fireworks or aerosols into bonfires.</a:t>
            </a:r>
          </a:p>
          <a:p>
            <a:r>
              <a:rPr lang="en-US"/>
              <a:t>Keep a bucket of water handy in case of an accident.</a:t>
            </a:r>
          </a:p>
          <a:p>
            <a:r>
              <a:rPr lang="en-US"/>
              <a:t>Avoid loose clothing and tie back long hair.</a:t>
            </a:r>
          </a:p>
          <a:p>
            <a:r>
              <a:rPr lang="en-US"/>
              <a:t>At the end of the night, ensure that the fire is properly extinguished rather than leaving it to burn out.</a:t>
            </a:r>
          </a:p>
          <a:p>
            <a:r>
              <a:rPr lang="en-US"/>
              <a:t> </a:t>
            </a:r>
          </a:p>
          <a:p>
            <a:r>
              <a:rPr lang="en-US"/>
              <a:t>ASK</a:t>
            </a:r>
          </a:p>
          <a:p>
            <a:r>
              <a:rPr lang="en-US"/>
              <a:t>What is a safe Bonfire?</a:t>
            </a:r>
          </a:p>
          <a:p>
            <a:r>
              <a:rPr lang="en-US"/>
              <a:t> </a:t>
            </a:r>
          </a:p>
          <a:p>
            <a:r>
              <a:rPr lang="en-US"/>
              <a:t>ANSWER</a:t>
            </a:r>
          </a:p>
          <a:p>
            <a:r>
              <a:rPr lang="en-US"/>
              <a:t> The following criteria in considering if the bonfire is safe: </a:t>
            </a:r>
          </a:p>
          <a:p>
            <a:r>
              <a:rPr lang="en-US"/>
              <a:t>• It is positioned more than 18m from buildings.</a:t>
            </a:r>
          </a:p>
          <a:p>
            <a:r>
              <a:rPr lang="en-US"/>
              <a:t>• It is less than 2.5 m in height. </a:t>
            </a:r>
          </a:p>
          <a:p>
            <a:r>
              <a:rPr lang="en-US"/>
              <a:t>• It is positioned away from overhead cables. </a:t>
            </a:r>
          </a:p>
          <a:p>
            <a:r>
              <a:rPr lang="en-US"/>
              <a:t>• There are no ‘secondary hazards’ within it (particularly gas cylinders/aerosols) </a:t>
            </a:r>
          </a:p>
          <a:p>
            <a:r>
              <a:rPr lang="en-US"/>
              <a:t>• The bonfire is being supervised by a responsible adult.</a:t>
            </a:r>
          </a:p>
          <a:p>
            <a:r>
              <a:rPr lang="en-US"/>
              <a:t> </a:t>
            </a:r>
          </a:p>
          <a:p>
            <a:r>
              <a:rPr lang="en-US"/>
              <a:t>If you are having your own bonfire, remember to check for animals getting ready to hibernate.</a:t>
            </a:r>
          </a:p>
          <a:p>
            <a:endParaRPr lang="en-US"/>
          </a:p>
          <a:p>
            <a:r>
              <a:rPr lang="en-US"/>
              <a:t>Reinforce that SFRS recommend everyone to attend an organised event. You can find your nearest one on the SFRS website, </a:t>
            </a:r>
          </a:p>
          <a:p>
            <a:r>
              <a:rPr lang="en-US"/>
              <a:t>And local Press.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Discuss how unofficial bonfires place a huge strain on fire and rescue resources and that they should help the fire service on bonfire night by attending an official display.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ASK</a:t>
            </a:r>
          </a:p>
          <a:p>
            <a:r>
              <a:rPr lang="en-US"/>
              <a:t>Why do fireworks come in different shapes and sizes and are attractive to look at?</a:t>
            </a:r>
          </a:p>
          <a:p>
            <a:endParaRPr lang="en-US"/>
          </a:p>
          <a:p>
            <a:r>
              <a:rPr lang="en-US"/>
              <a:t>ANSWER: </a:t>
            </a:r>
          </a:p>
          <a:p>
            <a:r>
              <a:rPr lang="en-US"/>
              <a:t>This is a marketing technique as it makes them look exciting and fun. It is one of the ways that the firework manufacturers can sell these fireworks to the parents or guardians of the pupils and the public</a:t>
            </a:r>
          </a:p>
          <a:p>
            <a:endParaRPr lang="en-US"/>
          </a:p>
          <a:p>
            <a:r>
              <a:rPr lang="en-US"/>
              <a:t>Ask </a:t>
            </a:r>
          </a:p>
          <a:p>
            <a:r>
              <a:rPr lang="en-US"/>
              <a:t>How hot can sparklers get?</a:t>
            </a:r>
          </a:p>
          <a:p>
            <a:endParaRPr lang="en-US"/>
          </a:p>
          <a:p>
            <a:r>
              <a:rPr lang="en-US"/>
              <a:t>Answer</a:t>
            </a:r>
          </a:p>
          <a:p>
            <a:r>
              <a:rPr lang="en-US"/>
              <a:t>Sparklers can burn up to temperatures of 1500 degrees (5 times hotter than a BBQ) with fireworks reaching temperatures even hotter. These can cause a wide range of injuries including superficial and life altering injuries. </a:t>
            </a:r>
          </a:p>
          <a:p>
            <a:endParaRPr lang="en-US"/>
          </a:p>
          <a:p>
            <a:r>
              <a:rPr lang="en-US"/>
              <a:t>ASK </a:t>
            </a:r>
          </a:p>
          <a:p>
            <a:r>
              <a:rPr lang="en-US"/>
              <a:t>How old would you be before the burns go away?</a:t>
            </a:r>
          </a:p>
          <a:p>
            <a:endParaRPr lang="en-US"/>
          </a:p>
          <a:p>
            <a:r>
              <a:rPr lang="en-US"/>
              <a:t>Answer</a:t>
            </a:r>
          </a:p>
          <a:p>
            <a:r>
              <a:rPr lang="en-US"/>
              <a:t>It will never fully go away </a:t>
            </a:r>
          </a:p>
          <a:p>
            <a:endParaRPr lang="en-US"/>
          </a:p>
          <a:p>
            <a:endParaRPr lang="en-US"/>
          </a:p>
          <a:p>
            <a:r>
              <a:rPr lang="en-US"/>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Discuss the firework code. </a:t>
            </a:r>
          </a:p>
          <a:p>
            <a:endParaRPr lang="en-US"/>
          </a:p>
          <a:p>
            <a:r>
              <a:rPr lang="en-US"/>
              <a:t>Follow these simple guidelines to stay safe:</a:t>
            </a:r>
          </a:p>
          <a:p>
            <a:endParaRPr lang="en-US"/>
          </a:p>
          <a:p>
            <a:r>
              <a:rPr lang="en-US"/>
              <a:t>Only adults should deal with setting up firework displays, the lighting of fireworks and the safe disposal of fireworks once they have been used (and remember, alcohol and fireworks don't mix!). </a:t>
            </a:r>
          </a:p>
          <a:p>
            <a:endParaRPr lang="en-US"/>
          </a:p>
          <a:p>
            <a:r>
              <a:rPr lang="en-US"/>
              <a:t>Children and young people should be supervised and watch and enjoy fireworks at a safe distance.</a:t>
            </a:r>
          </a:p>
          <a:p>
            <a:endParaRPr lang="en-US"/>
          </a:p>
          <a:p>
            <a:r>
              <a:rPr lang="en-US"/>
              <a:t>Plan your firework display to make it safe and enjoyable, and ensure it finishes before 11pm (24:00 on 5th Nov, 01:00am for New year's eve, Diwali, and Chinese New year)</a:t>
            </a:r>
          </a:p>
          <a:p>
            <a:endParaRPr lang="en-US"/>
          </a:p>
          <a:p>
            <a:r>
              <a:rPr lang="en-US"/>
              <a:t>•	Follow the instructions on each firework - read them in daylight or by torchlight, never by a naked flame.</a:t>
            </a:r>
          </a:p>
          <a:p>
            <a:r>
              <a:rPr lang="en-US"/>
              <a:t>•	Light the firework at arm's length with a taper and stand well back.</a:t>
            </a:r>
          </a:p>
          <a:p>
            <a:r>
              <a:rPr lang="en-US"/>
              <a:t>•	Keep naked flames, including cigarettes, away from fireworks.</a:t>
            </a:r>
          </a:p>
          <a:p>
            <a:r>
              <a:rPr lang="en-US"/>
              <a:t>•	Only buy fireworks with a CE mark, keep them in a closed metal box - take them out one at a time.</a:t>
            </a:r>
          </a:p>
          <a:p>
            <a:r>
              <a:rPr lang="en-US"/>
              <a:t>•	Never return to a firework once it has been lit- even if it hasn't gone off it could still explode.</a:t>
            </a:r>
          </a:p>
          <a:p>
            <a:r>
              <a:rPr lang="en-US"/>
              <a:t>•	Don't put fireworks in pockets and never throw them.</a:t>
            </a:r>
          </a:p>
          <a:p>
            <a:r>
              <a:rPr lang="en-US"/>
              <a:t>•	Direct any rocket fireworks well away from spectators.</a:t>
            </a:r>
          </a:p>
          <a:p>
            <a:r>
              <a:rPr lang="en-US"/>
              <a:t>•	Never use paraffin or petrol on a bonfire Make sure that the fire is out, and surroundings are made safe before leaving.</a:t>
            </a:r>
          </a:p>
          <a:p>
            <a:endParaRPr lang="en-US"/>
          </a:p>
          <a:p>
            <a:endParaRPr lang="en-US"/>
          </a:p>
          <a:p>
            <a:r>
              <a:rPr lang="en-US"/>
              <a:t>ASK</a:t>
            </a:r>
          </a:p>
          <a:p>
            <a:r>
              <a:rPr lang="en-US"/>
              <a:t>Why should Fireworks not be kept in your pocket?</a:t>
            </a:r>
          </a:p>
          <a:p>
            <a:r>
              <a:rPr lang="en-US"/>
              <a:t> </a:t>
            </a:r>
          </a:p>
          <a:p>
            <a:r>
              <a:rPr lang="en-US"/>
              <a:t>ANSWER</a:t>
            </a:r>
          </a:p>
          <a:p>
            <a:r>
              <a:rPr lang="en-US"/>
              <a:t>The friction could cause the firework to go off, causing serious injury and permanent damage.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Unless you have a ‘reasonable excuse’ or are exempt, it is against the law to have: </a:t>
            </a:r>
          </a:p>
          <a:p>
            <a:r>
              <a:rPr lang="en-US"/>
              <a:t>•	any firework or pyrotechnic other than category 1 fireworks (for example party poppers, novelty crackers and sparklers) in any public place including the street and parks </a:t>
            </a:r>
          </a:p>
          <a:p>
            <a:r>
              <a:rPr lang="en-US"/>
              <a:t>•	any firework (including category 1) or pyrotechnic, such as handheld flares, at sport and live music events in venues that can hold 1000 or more people </a:t>
            </a:r>
          </a:p>
          <a:p>
            <a:r>
              <a:rPr lang="en-US"/>
              <a:t>It is already a criminal offence to take or try to take a pyrotechnic into football matches.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You may want to discuss some of the topics below or ask the class if they are True/False</a:t>
            </a:r>
          </a:p>
          <a:p>
            <a:r>
              <a:rPr lang="en-US"/>
              <a:t> </a:t>
            </a:r>
          </a:p>
          <a:p>
            <a:r>
              <a:rPr lang="en-US"/>
              <a:t>It is an offence:</a:t>
            </a:r>
          </a:p>
          <a:p>
            <a:r>
              <a:rPr lang="en-US"/>
              <a:t>To set off fireworks (by the public) out-with the hours 6pm and 11pm (or after midnight on bonfire night, 1 am new year's eve, Chinese new year, Diwali).</a:t>
            </a:r>
          </a:p>
          <a:p>
            <a:endParaRPr lang="en-US"/>
          </a:p>
          <a:p>
            <a:r>
              <a:rPr lang="en-US"/>
              <a:t>To modify, tamper with or misuse fireworks.</a:t>
            </a:r>
          </a:p>
          <a:p>
            <a:endParaRPr lang="en-US"/>
          </a:p>
          <a:p>
            <a:r>
              <a:rPr lang="en-US"/>
              <a:t>To throw or set off fireworks in any highway, street, thoroughfare or public place.</a:t>
            </a:r>
          </a:p>
          <a:p>
            <a:endParaRPr lang="en-US"/>
          </a:p>
          <a:p>
            <a:r>
              <a:rPr lang="en-US"/>
              <a:t>To sell fireworks to anyone under 18 and out-with the hours of 7am and 6pm.</a:t>
            </a:r>
          </a:p>
          <a:p>
            <a:r>
              <a:rPr lang="en-US"/>
              <a:t>For anyone under 18 to possess fireworks in a public place.</a:t>
            </a:r>
          </a:p>
          <a:p>
            <a:endParaRPr lang="en-US"/>
          </a:p>
          <a:p>
            <a:r>
              <a:rPr lang="en-US"/>
              <a:t>For anyone other than a firework professional to possess display category fireworks.</a:t>
            </a:r>
          </a:p>
          <a:p>
            <a:endParaRPr lang="en-US"/>
          </a:p>
          <a:p>
            <a:r>
              <a:rPr lang="en-US"/>
              <a:t>To cause unnecessary suffering to any domestic or captive animals.</a:t>
            </a:r>
          </a:p>
          <a:p>
            <a:endParaRPr lang="en-US"/>
          </a:p>
          <a:p>
            <a:r>
              <a:rPr lang="en-US"/>
              <a:t>To buy more than 5kg of fireworks.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ASK</a:t>
            </a:r>
          </a:p>
          <a:p>
            <a:r>
              <a:rPr lang="en-US"/>
              <a:t>What should you wear when you're holding a sparkler?</a:t>
            </a:r>
          </a:p>
          <a:p>
            <a:endParaRPr lang="en-US"/>
          </a:p>
          <a:p>
            <a:r>
              <a:rPr lang="en-US"/>
              <a:t>Answer</a:t>
            </a:r>
          </a:p>
          <a:p>
            <a:r>
              <a:rPr lang="en-US"/>
              <a:t>Gloves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7.xml"/><Relationship Id="rId1" Type="http://schemas.openxmlformats.org/officeDocument/2006/relationships/video" Target="https://youtu.be/HWF_1d3kGCc"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4.png"/><Relationship Id="rId7"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36.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1.gif"/><Relationship Id="rId4" Type="http://schemas.openxmlformats.org/officeDocument/2006/relationships/image" Target="../media/image40.gif"/></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4.png"/><Relationship Id="rId7"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2464330" y="0"/>
            <a:ext cx="6558069" cy="10287000"/>
          </a:xfrm>
          <a:custGeom>
            <a:avLst/>
            <a:gdLst/>
            <a:ahLst/>
            <a:cxnLst/>
            <a:rect l="l" t="t" r="r" b="b"/>
            <a:pathLst>
              <a:path w="6558069" h="10287000">
                <a:moveTo>
                  <a:pt x="6558069" y="0"/>
                </a:moveTo>
                <a:lnTo>
                  <a:pt x="0" y="0"/>
                </a:lnTo>
                <a:lnTo>
                  <a:pt x="0" y="10287000"/>
                </a:lnTo>
                <a:lnTo>
                  <a:pt x="6558069" y="10287000"/>
                </a:lnTo>
                <a:lnTo>
                  <a:pt x="6558069" y="0"/>
                </a:lnTo>
                <a:close/>
              </a:path>
            </a:pathLst>
          </a:custGeom>
          <a:blipFill>
            <a:blip r:embed="rId3"/>
            <a:stretch>
              <a:fillRect l="-183972" t="-9122" r="-65270" b="-39215"/>
            </a:stretch>
          </a:blipFill>
        </p:spPr>
      </p:sp>
      <p:sp>
        <p:nvSpPr>
          <p:cNvPr id="3" name="AutoShape 3"/>
          <p:cNvSpPr/>
          <p:nvPr/>
        </p:nvSpPr>
        <p:spPr>
          <a:xfrm>
            <a:off x="-146211" y="9979543"/>
            <a:ext cx="18505377" cy="343381"/>
          </a:xfrm>
          <a:prstGeom prst="rect">
            <a:avLst/>
          </a:prstGeom>
          <a:solidFill>
            <a:srgbClr val="AC202D"/>
          </a:solidFill>
        </p:spPr>
      </p:sp>
      <p:sp>
        <p:nvSpPr>
          <p:cNvPr id="4" name="Freeform 4"/>
          <p:cNvSpPr/>
          <p:nvPr/>
        </p:nvSpPr>
        <p:spPr>
          <a:xfrm rot="-5400000" flipH="1">
            <a:off x="599864" y="1864465"/>
            <a:ext cx="10287000" cy="6558069"/>
          </a:xfrm>
          <a:custGeom>
            <a:avLst/>
            <a:gdLst/>
            <a:ahLst/>
            <a:cxnLst/>
            <a:rect l="l" t="t" r="r" b="b"/>
            <a:pathLst>
              <a:path w="10287000" h="6558069">
                <a:moveTo>
                  <a:pt x="10287000" y="0"/>
                </a:moveTo>
                <a:lnTo>
                  <a:pt x="0" y="0"/>
                </a:lnTo>
                <a:lnTo>
                  <a:pt x="0" y="6558070"/>
                </a:lnTo>
                <a:lnTo>
                  <a:pt x="10287000" y="6558070"/>
                </a:lnTo>
                <a:lnTo>
                  <a:pt x="10287000" y="0"/>
                </a:lnTo>
                <a:close/>
              </a:path>
            </a:pathLst>
          </a:custGeom>
          <a:blipFill>
            <a:blip r:embed="rId4"/>
            <a:stretch>
              <a:fillRect l="-15690" t="-61588" b="-41174"/>
            </a:stretch>
          </a:blipFill>
        </p:spPr>
      </p:sp>
      <p:sp>
        <p:nvSpPr>
          <p:cNvPr id="5" name="AutoShape 5"/>
          <p:cNvSpPr/>
          <p:nvPr/>
        </p:nvSpPr>
        <p:spPr>
          <a:xfrm>
            <a:off x="1028700" y="4211657"/>
            <a:ext cx="4824176" cy="1834523"/>
          </a:xfrm>
          <a:prstGeom prst="rect">
            <a:avLst/>
          </a:prstGeom>
          <a:solidFill>
            <a:srgbClr val="AC202D"/>
          </a:solidFill>
        </p:spPr>
      </p:sp>
      <p:sp>
        <p:nvSpPr>
          <p:cNvPr id="6" name="Freeform 6"/>
          <p:cNvSpPr/>
          <p:nvPr/>
        </p:nvSpPr>
        <p:spPr>
          <a:xfrm rot="-5400000">
            <a:off x="2580298" y="2660059"/>
            <a:ext cx="1834523" cy="4937718"/>
          </a:xfrm>
          <a:custGeom>
            <a:avLst/>
            <a:gdLst/>
            <a:ahLst/>
            <a:cxnLst/>
            <a:rect l="l" t="t" r="r" b="b"/>
            <a:pathLst>
              <a:path w="1834523" h="4937718">
                <a:moveTo>
                  <a:pt x="0" y="0"/>
                </a:moveTo>
                <a:lnTo>
                  <a:pt x="1834522" y="0"/>
                </a:lnTo>
                <a:lnTo>
                  <a:pt x="1834522" y="4937718"/>
                </a:lnTo>
                <a:lnTo>
                  <a:pt x="0" y="4937718"/>
                </a:lnTo>
                <a:lnTo>
                  <a:pt x="0" y="0"/>
                </a:lnTo>
                <a:close/>
              </a:path>
            </a:pathLst>
          </a:custGeom>
          <a:blipFill>
            <a:blip r:embed="rId4">
              <a:alphaModFix amt="25000"/>
            </a:blip>
            <a:stretch>
              <a:fillRect l="-89466" r="-51427"/>
            </a:stretch>
          </a:blipFill>
        </p:spPr>
      </p:sp>
      <p:sp>
        <p:nvSpPr>
          <p:cNvPr id="7" name="TextBox 7"/>
          <p:cNvSpPr txBox="1"/>
          <p:nvPr/>
        </p:nvSpPr>
        <p:spPr>
          <a:xfrm>
            <a:off x="1572261" y="4605785"/>
            <a:ext cx="3737053" cy="1021715"/>
          </a:xfrm>
          <a:prstGeom prst="rect">
            <a:avLst/>
          </a:prstGeom>
        </p:spPr>
        <p:txBody>
          <a:bodyPr lIns="0" tIns="0" rIns="0" bIns="0" rtlCol="0" anchor="t">
            <a:spAutoFit/>
          </a:bodyPr>
          <a:lstStyle/>
          <a:p>
            <a:pPr>
              <a:lnSpc>
                <a:spcPts val="4059"/>
              </a:lnSpc>
            </a:pPr>
            <a:r>
              <a:rPr lang="en-US" sz="2899" spc="289">
                <a:solidFill>
                  <a:srgbClr val="FFFFFF"/>
                </a:solidFill>
                <a:latin typeface="Gibson 1"/>
              </a:rPr>
              <a:t>SECONDARY SCHOOL LEVEL </a:t>
            </a:r>
          </a:p>
        </p:txBody>
      </p:sp>
      <p:sp>
        <p:nvSpPr>
          <p:cNvPr id="8" name="TextBox 8"/>
          <p:cNvSpPr txBox="1"/>
          <p:nvPr/>
        </p:nvSpPr>
        <p:spPr>
          <a:xfrm>
            <a:off x="9969755" y="5328126"/>
            <a:ext cx="7201114" cy="771526"/>
          </a:xfrm>
          <a:prstGeom prst="rect">
            <a:avLst/>
          </a:prstGeom>
        </p:spPr>
        <p:txBody>
          <a:bodyPr lIns="0" tIns="0" rIns="0" bIns="0" rtlCol="0" anchor="t">
            <a:spAutoFit/>
          </a:bodyPr>
          <a:lstStyle/>
          <a:p>
            <a:pPr algn="ctr">
              <a:lnSpc>
                <a:spcPts val="6299"/>
              </a:lnSpc>
            </a:pPr>
            <a:r>
              <a:rPr lang="en-US" sz="4499" spc="224">
                <a:solidFill>
                  <a:srgbClr val="3B3B3B"/>
                </a:solidFill>
                <a:latin typeface="Gibson 2"/>
              </a:rPr>
              <a:t>2023 - 2024</a:t>
            </a:r>
          </a:p>
        </p:txBody>
      </p:sp>
      <p:sp>
        <p:nvSpPr>
          <p:cNvPr id="9" name="TextBox 9"/>
          <p:cNvSpPr txBox="1"/>
          <p:nvPr/>
        </p:nvSpPr>
        <p:spPr>
          <a:xfrm>
            <a:off x="9969755" y="3886676"/>
            <a:ext cx="7201114" cy="1581150"/>
          </a:xfrm>
          <a:prstGeom prst="rect">
            <a:avLst/>
          </a:prstGeom>
        </p:spPr>
        <p:txBody>
          <a:bodyPr lIns="0" tIns="0" rIns="0" bIns="0" rtlCol="0" anchor="t">
            <a:spAutoFit/>
          </a:bodyPr>
          <a:lstStyle/>
          <a:p>
            <a:pPr algn="ctr">
              <a:lnSpc>
                <a:spcPts val="6000"/>
              </a:lnSpc>
            </a:pPr>
            <a:r>
              <a:rPr lang="en-US" sz="6000" spc="300">
                <a:solidFill>
                  <a:srgbClr val="3B3B3B"/>
                </a:solidFill>
                <a:latin typeface="Gibson 3"/>
              </a:rPr>
              <a:t>FIREWORK &amp;</a:t>
            </a:r>
          </a:p>
          <a:p>
            <a:pPr algn="ctr">
              <a:lnSpc>
                <a:spcPts val="6000"/>
              </a:lnSpc>
            </a:pPr>
            <a:r>
              <a:rPr lang="en-US" sz="6000" spc="300">
                <a:solidFill>
                  <a:srgbClr val="3B3B3B"/>
                </a:solidFill>
                <a:latin typeface="Gibson 3"/>
              </a:rPr>
              <a:t>BONFIRE SAFETY </a:t>
            </a:r>
          </a:p>
        </p:txBody>
      </p:sp>
      <p:sp>
        <p:nvSpPr>
          <p:cNvPr id="10" name="Freeform 10"/>
          <p:cNvSpPr/>
          <p:nvPr/>
        </p:nvSpPr>
        <p:spPr>
          <a:xfrm flipH="1">
            <a:off x="1894577" y="-262897"/>
            <a:ext cx="9871777" cy="10585821"/>
          </a:xfrm>
          <a:custGeom>
            <a:avLst/>
            <a:gdLst/>
            <a:ahLst/>
            <a:cxnLst/>
            <a:rect l="l" t="t" r="r" b="b"/>
            <a:pathLst>
              <a:path w="9871777" h="10585821">
                <a:moveTo>
                  <a:pt x="9871777" y="0"/>
                </a:moveTo>
                <a:lnTo>
                  <a:pt x="0" y="0"/>
                </a:lnTo>
                <a:lnTo>
                  <a:pt x="0" y="10585821"/>
                </a:lnTo>
                <a:lnTo>
                  <a:pt x="9871777" y="10585821"/>
                </a:lnTo>
                <a:lnTo>
                  <a:pt x="9871777" y="0"/>
                </a:lnTo>
                <a:close/>
              </a:path>
            </a:pathLst>
          </a:custGeom>
          <a:blipFill>
            <a:blip r:embed="rId5"/>
            <a:stretch>
              <a:fillRect l="-99303" t="-9122" r="-39447" b="-39215"/>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3627996"/>
            <a:ext cx="308293" cy="308293"/>
            <a:chOff x="0" y="0"/>
            <a:chExt cx="578338" cy="578338"/>
          </a:xfrm>
        </p:grpSpPr>
        <p:sp>
          <p:nvSpPr>
            <p:cNvPr id="3" name="Freeform 3"/>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sp>
        <p:sp>
          <p:nvSpPr>
            <p:cNvPr id="4" name="TextBox 4"/>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5" name="Group 5"/>
          <p:cNvGrpSpPr/>
          <p:nvPr/>
        </p:nvGrpSpPr>
        <p:grpSpPr>
          <a:xfrm>
            <a:off x="1028700" y="4815915"/>
            <a:ext cx="308293" cy="308293"/>
            <a:chOff x="0" y="0"/>
            <a:chExt cx="578338" cy="578338"/>
          </a:xfrm>
        </p:grpSpPr>
        <p:sp>
          <p:nvSpPr>
            <p:cNvPr id="6" name="Freeform 6"/>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sp>
        <p:sp>
          <p:nvSpPr>
            <p:cNvPr id="7" name="TextBox 7"/>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8" name="Group 8"/>
          <p:cNvGrpSpPr/>
          <p:nvPr/>
        </p:nvGrpSpPr>
        <p:grpSpPr>
          <a:xfrm>
            <a:off x="1028700" y="6000190"/>
            <a:ext cx="308293" cy="308293"/>
            <a:chOff x="0" y="0"/>
            <a:chExt cx="578338" cy="578338"/>
          </a:xfrm>
        </p:grpSpPr>
        <p:sp>
          <p:nvSpPr>
            <p:cNvPr id="9" name="Freeform 9"/>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sp>
        <p:sp>
          <p:nvSpPr>
            <p:cNvPr id="10" name="TextBox 10"/>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11" name="Group 11"/>
          <p:cNvGrpSpPr/>
          <p:nvPr/>
        </p:nvGrpSpPr>
        <p:grpSpPr>
          <a:xfrm>
            <a:off x="1028700" y="7133983"/>
            <a:ext cx="308293" cy="308293"/>
            <a:chOff x="0" y="0"/>
            <a:chExt cx="578338" cy="578338"/>
          </a:xfrm>
        </p:grpSpPr>
        <p:sp>
          <p:nvSpPr>
            <p:cNvPr id="12" name="Freeform 12"/>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sp>
        <p:sp>
          <p:nvSpPr>
            <p:cNvPr id="13" name="TextBox 13"/>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14" name="Group 14"/>
          <p:cNvGrpSpPr/>
          <p:nvPr/>
        </p:nvGrpSpPr>
        <p:grpSpPr>
          <a:xfrm>
            <a:off x="9467850" y="1028700"/>
            <a:ext cx="7374158" cy="9258300"/>
            <a:chOff x="0" y="0"/>
            <a:chExt cx="9832210" cy="12344400"/>
          </a:xfrm>
        </p:grpSpPr>
        <p:pic>
          <p:nvPicPr>
            <p:cNvPr id="15" name="Picture 15"/>
            <p:cNvPicPr>
              <a:picLocks noChangeAspect="1"/>
            </p:cNvPicPr>
            <p:nvPr/>
          </p:nvPicPr>
          <p:blipFill>
            <a:blip r:embed="rId3"/>
            <a:srcRect l="1432" r="47658"/>
            <a:stretch>
              <a:fillRect/>
            </a:stretch>
          </p:blipFill>
          <p:spPr>
            <a:xfrm>
              <a:off x="0" y="0"/>
              <a:ext cx="9832210" cy="12344400"/>
            </a:xfrm>
            <a:prstGeom prst="rect">
              <a:avLst/>
            </a:prstGeom>
          </p:spPr>
        </p:pic>
      </p:grpSp>
      <p:sp>
        <p:nvSpPr>
          <p:cNvPr id="16" name="AutoShape 16"/>
          <p:cNvSpPr/>
          <p:nvPr/>
        </p:nvSpPr>
        <p:spPr>
          <a:xfrm>
            <a:off x="17462489" y="0"/>
            <a:ext cx="825511" cy="10287000"/>
          </a:xfrm>
          <a:prstGeom prst="rect">
            <a:avLst/>
          </a:prstGeom>
          <a:solidFill>
            <a:srgbClr val="AC202D"/>
          </a:solidFill>
        </p:spPr>
      </p:sp>
      <p:sp>
        <p:nvSpPr>
          <p:cNvPr id="17" name="Freeform 17"/>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4">
              <a:alphaModFix amt="7999"/>
            </a:blip>
            <a:stretch>
              <a:fillRect l="-840253" t="-28239" r="-510029" b="-36355"/>
            </a:stretch>
          </a:blipFill>
        </p:spPr>
      </p:sp>
      <p:sp>
        <p:nvSpPr>
          <p:cNvPr id="18" name="Freeform 18"/>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5">
              <a:alphaModFix amt="25000"/>
            </a:blip>
            <a:stretch>
              <a:fillRect l="-4881" t="-1435266" r="-11978" b="-91808"/>
            </a:stretch>
          </a:blipFill>
        </p:spPr>
      </p:sp>
      <p:grpSp>
        <p:nvGrpSpPr>
          <p:cNvPr id="19" name="Group 19"/>
          <p:cNvGrpSpPr/>
          <p:nvPr/>
        </p:nvGrpSpPr>
        <p:grpSpPr>
          <a:xfrm>
            <a:off x="-1944366" y="8437830"/>
            <a:ext cx="9831629" cy="820470"/>
            <a:chOff x="0" y="0"/>
            <a:chExt cx="3962232" cy="330656"/>
          </a:xfrm>
        </p:grpSpPr>
        <p:sp>
          <p:nvSpPr>
            <p:cNvPr id="20" name="Freeform 20"/>
            <p:cNvSpPr/>
            <p:nvPr/>
          </p:nvSpPr>
          <p:spPr>
            <a:xfrm>
              <a:off x="0" y="0"/>
              <a:ext cx="3962232" cy="330656"/>
            </a:xfrm>
            <a:custGeom>
              <a:avLst/>
              <a:gdLst/>
              <a:ahLst/>
              <a:cxnLst/>
              <a:rect l="l" t="t" r="r" b="b"/>
              <a:pathLst>
                <a:path w="3962232" h="330656">
                  <a:moveTo>
                    <a:pt x="203200" y="0"/>
                  </a:moveTo>
                  <a:lnTo>
                    <a:pt x="3962232" y="0"/>
                  </a:lnTo>
                  <a:lnTo>
                    <a:pt x="3759032" y="330656"/>
                  </a:lnTo>
                  <a:lnTo>
                    <a:pt x="0" y="330656"/>
                  </a:lnTo>
                  <a:lnTo>
                    <a:pt x="203200" y="0"/>
                  </a:lnTo>
                  <a:close/>
                </a:path>
              </a:pathLst>
            </a:custGeom>
            <a:solidFill>
              <a:srgbClr val="AC212D"/>
            </a:solidFill>
          </p:spPr>
        </p:sp>
        <p:sp>
          <p:nvSpPr>
            <p:cNvPr id="21" name="TextBox 21"/>
            <p:cNvSpPr txBox="1"/>
            <p:nvPr/>
          </p:nvSpPr>
          <p:spPr>
            <a:xfrm>
              <a:off x="101600" y="-9525"/>
              <a:ext cx="3759032" cy="340181"/>
            </a:xfrm>
            <a:prstGeom prst="rect">
              <a:avLst/>
            </a:prstGeom>
          </p:spPr>
          <p:txBody>
            <a:bodyPr lIns="8974" tIns="8974" rIns="8974" bIns="8974" rtlCol="0" anchor="ctr"/>
            <a:lstStyle/>
            <a:p>
              <a:pPr algn="ctr">
                <a:lnSpc>
                  <a:spcPts val="334"/>
                </a:lnSpc>
              </a:pPr>
              <a:endParaRPr/>
            </a:p>
          </p:txBody>
        </p:sp>
      </p:grpSp>
      <p:sp>
        <p:nvSpPr>
          <p:cNvPr id="22" name="TextBox 22"/>
          <p:cNvSpPr txBox="1"/>
          <p:nvPr/>
        </p:nvSpPr>
        <p:spPr>
          <a:xfrm>
            <a:off x="1656562" y="3587038"/>
            <a:ext cx="6370982" cy="7080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It is teens and children who are most likely to incur injuries from fireworks.</a:t>
            </a:r>
          </a:p>
        </p:txBody>
      </p:sp>
      <p:sp>
        <p:nvSpPr>
          <p:cNvPr id="23" name="TextBox 23"/>
          <p:cNvSpPr txBox="1"/>
          <p:nvPr/>
        </p:nvSpPr>
        <p:spPr>
          <a:xfrm>
            <a:off x="1656562" y="4774958"/>
            <a:ext cx="5455576" cy="7080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The breakdown of injuries was male (76%) and female (24%)</a:t>
            </a:r>
          </a:p>
        </p:txBody>
      </p:sp>
      <p:sp>
        <p:nvSpPr>
          <p:cNvPr id="24" name="TextBox 24"/>
          <p:cNvSpPr txBox="1"/>
          <p:nvPr/>
        </p:nvSpPr>
        <p:spPr>
          <a:xfrm>
            <a:off x="1656562" y="5959233"/>
            <a:ext cx="6230702" cy="7080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The most common body part injured was – hand (40%) and face and neck (29%).</a:t>
            </a:r>
          </a:p>
        </p:txBody>
      </p:sp>
      <p:sp>
        <p:nvSpPr>
          <p:cNvPr id="25" name="TextBox 25"/>
          <p:cNvSpPr txBox="1"/>
          <p:nvPr/>
        </p:nvSpPr>
        <p:spPr>
          <a:xfrm>
            <a:off x="1656562" y="7143508"/>
            <a:ext cx="5676442" cy="7080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The most commonly recorded cause of injury was sparklers. </a:t>
            </a:r>
          </a:p>
        </p:txBody>
      </p:sp>
      <p:sp>
        <p:nvSpPr>
          <p:cNvPr id="26" name="TextBox 26"/>
          <p:cNvSpPr txBox="1"/>
          <p:nvPr/>
        </p:nvSpPr>
        <p:spPr>
          <a:xfrm>
            <a:off x="1028700" y="980328"/>
            <a:ext cx="8115300" cy="679450"/>
          </a:xfrm>
          <a:prstGeom prst="rect">
            <a:avLst/>
          </a:prstGeom>
        </p:spPr>
        <p:txBody>
          <a:bodyPr lIns="0" tIns="0" rIns="0" bIns="0" rtlCol="0" anchor="t">
            <a:spAutoFit/>
          </a:bodyPr>
          <a:lstStyle/>
          <a:p>
            <a:pPr>
              <a:lnSpc>
                <a:spcPts val="5000"/>
              </a:lnSpc>
            </a:pPr>
            <a:r>
              <a:rPr lang="en-US" sz="5000" spc="125">
                <a:solidFill>
                  <a:srgbClr val="3B3B3B"/>
                </a:solidFill>
                <a:latin typeface="Gibson 3"/>
              </a:rPr>
              <a:t>YOUR</a:t>
            </a:r>
          </a:p>
        </p:txBody>
      </p:sp>
      <p:sp>
        <p:nvSpPr>
          <p:cNvPr id="27" name="TextBox 27"/>
          <p:cNvSpPr txBox="1"/>
          <p:nvPr/>
        </p:nvSpPr>
        <p:spPr>
          <a:xfrm>
            <a:off x="1028700" y="1611471"/>
            <a:ext cx="5564514" cy="638175"/>
          </a:xfrm>
          <a:prstGeom prst="rect">
            <a:avLst/>
          </a:prstGeom>
        </p:spPr>
        <p:txBody>
          <a:bodyPr lIns="0" tIns="0" rIns="0" bIns="0" rtlCol="0" anchor="t">
            <a:spAutoFit/>
          </a:bodyPr>
          <a:lstStyle/>
          <a:p>
            <a:pPr>
              <a:lnSpc>
                <a:spcPts val="4950"/>
              </a:lnSpc>
            </a:pPr>
            <a:r>
              <a:rPr lang="en-US" sz="4500" spc="225">
                <a:solidFill>
                  <a:srgbClr val="3B3B3B"/>
                </a:solidFill>
                <a:latin typeface="Gibson 2"/>
              </a:rPr>
              <a:t>SAFETY</a:t>
            </a:r>
          </a:p>
        </p:txBody>
      </p:sp>
      <p:sp>
        <p:nvSpPr>
          <p:cNvPr id="28" name="TextBox 28"/>
          <p:cNvSpPr txBox="1"/>
          <p:nvPr/>
        </p:nvSpPr>
        <p:spPr>
          <a:xfrm>
            <a:off x="1028700" y="2487401"/>
            <a:ext cx="6998844" cy="838200"/>
          </a:xfrm>
          <a:prstGeom prst="rect">
            <a:avLst/>
          </a:prstGeom>
        </p:spPr>
        <p:txBody>
          <a:bodyPr lIns="0" tIns="0" rIns="0" bIns="0" rtlCol="0" anchor="t">
            <a:spAutoFit/>
          </a:bodyPr>
          <a:lstStyle/>
          <a:p>
            <a:pPr>
              <a:lnSpc>
                <a:spcPts val="3299"/>
              </a:lnSpc>
            </a:pPr>
            <a:r>
              <a:rPr lang="en-US" sz="2999" spc="74">
                <a:solidFill>
                  <a:srgbClr val="AC202D"/>
                </a:solidFill>
                <a:latin typeface="Gibson 3"/>
              </a:rPr>
              <a:t>Research from the organisation Care of Burns in Scotland (COBIS) reports: </a:t>
            </a:r>
          </a:p>
        </p:txBody>
      </p:sp>
      <p:sp>
        <p:nvSpPr>
          <p:cNvPr id="29" name="TextBox 29"/>
          <p:cNvSpPr txBox="1"/>
          <p:nvPr/>
        </p:nvSpPr>
        <p:spPr>
          <a:xfrm>
            <a:off x="1028700" y="8669630"/>
            <a:ext cx="6591232" cy="365125"/>
          </a:xfrm>
          <a:prstGeom prst="rect">
            <a:avLst/>
          </a:prstGeom>
        </p:spPr>
        <p:txBody>
          <a:bodyPr lIns="0" tIns="0" rIns="0" bIns="0" rtlCol="0" anchor="t">
            <a:spAutoFit/>
          </a:bodyPr>
          <a:lstStyle/>
          <a:p>
            <a:pPr>
              <a:lnSpc>
                <a:spcPts val="2749"/>
              </a:lnSpc>
            </a:pPr>
            <a:r>
              <a:rPr lang="en-US" sz="2499" spc="124">
                <a:solidFill>
                  <a:srgbClr val="FFFFFF"/>
                </a:solidFill>
                <a:latin typeface="Gibson 3"/>
              </a:rPr>
              <a:t>KEEP YOURSELF AND OTHERS SAFE.</a:t>
            </a:r>
          </a:p>
        </p:txBody>
      </p:sp>
      <p:sp>
        <p:nvSpPr>
          <p:cNvPr id="30" name="Freeform 30"/>
          <p:cNvSpPr/>
          <p:nvPr/>
        </p:nvSpPr>
        <p:spPr>
          <a:xfrm rot="5400000">
            <a:off x="10087320" y="409230"/>
            <a:ext cx="6135217" cy="7374158"/>
          </a:xfrm>
          <a:custGeom>
            <a:avLst/>
            <a:gdLst/>
            <a:ahLst/>
            <a:cxnLst/>
            <a:rect l="l" t="t" r="r" b="b"/>
            <a:pathLst>
              <a:path w="6135217" h="7374158">
                <a:moveTo>
                  <a:pt x="0" y="0"/>
                </a:moveTo>
                <a:lnTo>
                  <a:pt x="6135218" y="0"/>
                </a:lnTo>
                <a:lnTo>
                  <a:pt x="6135218" y="7374158"/>
                </a:lnTo>
                <a:lnTo>
                  <a:pt x="0" y="7374158"/>
                </a:lnTo>
                <a:lnTo>
                  <a:pt x="0" y="0"/>
                </a:lnTo>
                <a:close/>
              </a:path>
            </a:pathLst>
          </a:custGeom>
          <a:blipFill>
            <a:blip r:embed="rId5">
              <a:alphaModFix amt="30000"/>
            </a:blip>
            <a:stretch>
              <a:fillRect t="-33526" r="-50904" b="-6753"/>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7462489" y="0"/>
            <a:ext cx="825511" cy="10287000"/>
          </a:xfrm>
          <a:prstGeom prst="rect">
            <a:avLst/>
          </a:prstGeom>
          <a:solidFill>
            <a:srgbClr val="AC202D"/>
          </a:solidFill>
        </p:spPr>
      </p:sp>
      <p:sp>
        <p:nvSpPr>
          <p:cNvPr id="3" name="Freeform 3"/>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3">
              <a:alphaModFix amt="7999"/>
            </a:blip>
            <a:stretch>
              <a:fillRect l="-840253" t="-28239" r="-510029" b="-36355"/>
            </a:stretch>
          </a:blipFill>
        </p:spPr>
      </p:sp>
      <p:sp>
        <p:nvSpPr>
          <p:cNvPr id="4" name="Freeform 4"/>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4">
              <a:alphaModFix amt="25000"/>
            </a:blip>
            <a:stretch>
              <a:fillRect l="-4881" t="-1435266" r="-11978" b="-91808"/>
            </a:stretch>
          </a:blipFill>
        </p:spPr>
      </p:sp>
      <p:sp>
        <p:nvSpPr>
          <p:cNvPr id="5" name="Freeform 5"/>
          <p:cNvSpPr/>
          <p:nvPr/>
        </p:nvSpPr>
        <p:spPr>
          <a:xfrm>
            <a:off x="1028700" y="2880605"/>
            <a:ext cx="3655629" cy="5093165"/>
          </a:xfrm>
          <a:custGeom>
            <a:avLst/>
            <a:gdLst/>
            <a:ahLst/>
            <a:cxnLst/>
            <a:rect l="l" t="t" r="r" b="b"/>
            <a:pathLst>
              <a:path w="3655629" h="5093165">
                <a:moveTo>
                  <a:pt x="0" y="0"/>
                </a:moveTo>
                <a:lnTo>
                  <a:pt x="3655629" y="0"/>
                </a:lnTo>
                <a:lnTo>
                  <a:pt x="3655629" y="5093165"/>
                </a:lnTo>
                <a:lnTo>
                  <a:pt x="0" y="5093165"/>
                </a:lnTo>
                <a:lnTo>
                  <a:pt x="0" y="0"/>
                </a:lnTo>
                <a:close/>
              </a:path>
            </a:pathLst>
          </a:custGeom>
          <a:blipFill>
            <a:blip r:embed="rId5"/>
            <a:stretch>
              <a:fillRect l="-8488" t="-4874" r="-6791" b="-4874"/>
            </a:stretch>
          </a:blipFill>
        </p:spPr>
      </p:sp>
      <p:sp>
        <p:nvSpPr>
          <p:cNvPr id="6" name="Freeform 6"/>
          <p:cNvSpPr/>
          <p:nvPr/>
        </p:nvSpPr>
        <p:spPr>
          <a:xfrm>
            <a:off x="5034801" y="2880605"/>
            <a:ext cx="3630996" cy="5093165"/>
          </a:xfrm>
          <a:custGeom>
            <a:avLst/>
            <a:gdLst/>
            <a:ahLst/>
            <a:cxnLst/>
            <a:rect l="l" t="t" r="r" b="b"/>
            <a:pathLst>
              <a:path w="3630996" h="5093165">
                <a:moveTo>
                  <a:pt x="0" y="0"/>
                </a:moveTo>
                <a:lnTo>
                  <a:pt x="3630996" y="0"/>
                </a:lnTo>
                <a:lnTo>
                  <a:pt x="3630996" y="5093165"/>
                </a:lnTo>
                <a:lnTo>
                  <a:pt x="0" y="5093165"/>
                </a:lnTo>
                <a:lnTo>
                  <a:pt x="0" y="0"/>
                </a:lnTo>
                <a:close/>
              </a:path>
            </a:pathLst>
          </a:custGeom>
          <a:blipFill>
            <a:blip r:embed="rId6"/>
            <a:stretch>
              <a:fillRect l="-4557" t="-4874" r="-9401" b="-4874"/>
            </a:stretch>
          </a:blipFill>
        </p:spPr>
      </p:sp>
      <p:sp>
        <p:nvSpPr>
          <p:cNvPr id="7" name="Freeform 7"/>
          <p:cNvSpPr/>
          <p:nvPr/>
        </p:nvSpPr>
        <p:spPr>
          <a:xfrm>
            <a:off x="9016582" y="2880605"/>
            <a:ext cx="3653583" cy="5093165"/>
          </a:xfrm>
          <a:custGeom>
            <a:avLst/>
            <a:gdLst/>
            <a:ahLst/>
            <a:cxnLst/>
            <a:rect l="l" t="t" r="r" b="b"/>
            <a:pathLst>
              <a:path w="3653583" h="5093165">
                <a:moveTo>
                  <a:pt x="0" y="0"/>
                </a:moveTo>
                <a:lnTo>
                  <a:pt x="3653583" y="0"/>
                </a:lnTo>
                <a:lnTo>
                  <a:pt x="3653583" y="5093165"/>
                </a:lnTo>
                <a:lnTo>
                  <a:pt x="0" y="5093165"/>
                </a:lnTo>
                <a:lnTo>
                  <a:pt x="0" y="0"/>
                </a:lnTo>
                <a:close/>
              </a:path>
            </a:pathLst>
          </a:custGeom>
          <a:blipFill>
            <a:blip r:embed="rId7"/>
            <a:stretch>
              <a:fillRect l="-5842" t="-4874" r="-8068" b="-3571"/>
            </a:stretch>
          </a:blipFill>
        </p:spPr>
      </p:sp>
      <p:sp>
        <p:nvSpPr>
          <p:cNvPr id="8" name="Freeform 8"/>
          <p:cNvSpPr/>
          <p:nvPr/>
        </p:nvSpPr>
        <p:spPr>
          <a:xfrm>
            <a:off x="13020950" y="2880605"/>
            <a:ext cx="3602520" cy="5093165"/>
          </a:xfrm>
          <a:custGeom>
            <a:avLst/>
            <a:gdLst/>
            <a:ahLst/>
            <a:cxnLst/>
            <a:rect l="l" t="t" r="r" b="b"/>
            <a:pathLst>
              <a:path w="3602520" h="5093165">
                <a:moveTo>
                  <a:pt x="0" y="0"/>
                </a:moveTo>
                <a:lnTo>
                  <a:pt x="3602520" y="0"/>
                </a:lnTo>
                <a:lnTo>
                  <a:pt x="3602520" y="5093165"/>
                </a:lnTo>
                <a:lnTo>
                  <a:pt x="0" y="5093165"/>
                </a:lnTo>
                <a:lnTo>
                  <a:pt x="0" y="0"/>
                </a:lnTo>
                <a:close/>
              </a:path>
            </a:pathLst>
          </a:custGeom>
          <a:blipFill>
            <a:blip r:embed="rId8"/>
            <a:stretch>
              <a:fillRect l="-6870" t="-5136" r="-6891" b="-3834"/>
            </a:stretch>
          </a:blipFill>
        </p:spPr>
      </p:sp>
      <p:sp>
        <p:nvSpPr>
          <p:cNvPr id="9" name="TextBox 9"/>
          <p:cNvSpPr txBox="1"/>
          <p:nvPr/>
        </p:nvSpPr>
        <p:spPr>
          <a:xfrm>
            <a:off x="1028700" y="980328"/>
            <a:ext cx="8115300" cy="679450"/>
          </a:xfrm>
          <a:prstGeom prst="rect">
            <a:avLst/>
          </a:prstGeom>
        </p:spPr>
        <p:txBody>
          <a:bodyPr lIns="0" tIns="0" rIns="0" bIns="0" rtlCol="0" anchor="t">
            <a:spAutoFit/>
          </a:bodyPr>
          <a:lstStyle/>
          <a:p>
            <a:pPr>
              <a:lnSpc>
                <a:spcPts val="5000"/>
              </a:lnSpc>
            </a:pPr>
            <a:r>
              <a:rPr lang="en-US" sz="5000" spc="125">
                <a:solidFill>
                  <a:srgbClr val="3B3B3B"/>
                </a:solidFill>
                <a:latin typeface="Gibson 3"/>
              </a:rPr>
              <a:t>BE</a:t>
            </a:r>
          </a:p>
        </p:txBody>
      </p:sp>
      <p:sp>
        <p:nvSpPr>
          <p:cNvPr id="10" name="TextBox 10"/>
          <p:cNvSpPr txBox="1"/>
          <p:nvPr/>
        </p:nvSpPr>
        <p:spPr>
          <a:xfrm>
            <a:off x="1028700" y="1611471"/>
            <a:ext cx="6914406" cy="638175"/>
          </a:xfrm>
          <a:prstGeom prst="rect">
            <a:avLst/>
          </a:prstGeom>
        </p:spPr>
        <p:txBody>
          <a:bodyPr lIns="0" tIns="0" rIns="0" bIns="0" rtlCol="0" anchor="t">
            <a:spAutoFit/>
          </a:bodyPr>
          <a:lstStyle/>
          <a:p>
            <a:pPr>
              <a:lnSpc>
                <a:spcPts val="4950"/>
              </a:lnSpc>
            </a:pPr>
            <a:r>
              <a:rPr lang="en-US" sz="4500" spc="225">
                <a:solidFill>
                  <a:srgbClr val="3B3B3B"/>
                </a:solidFill>
                <a:latin typeface="Gibson 2"/>
              </a:rPr>
              <a:t>CAREFUL</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7462489" y="0"/>
            <a:ext cx="825511" cy="10287000"/>
          </a:xfrm>
          <a:prstGeom prst="rect">
            <a:avLst/>
          </a:prstGeom>
          <a:solidFill>
            <a:srgbClr val="AC202D"/>
          </a:solidFill>
        </p:spPr>
      </p:sp>
      <p:sp>
        <p:nvSpPr>
          <p:cNvPr id="3" name="Freeform 3"/>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2">
              <a:alphaModFix amt="7999"/>
            </a:blip>
            <a:stretch>
              <a:fillRect l="-840253" t="-28239" r="-510029" b="-36355"/>
            </a:stretch>
          </a:blipFill>
        </p:spPr>
      </p:sp>
      <p:sp>
        <p:nvSpPr>
          <p:cNvPr id="4" name="Freeform 4"/>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3">
              <a:alphaModFix amt="25000"/>
            </a:blip>
            <a:stretch>
              <a:fillRect l="-4881" t="-1435266" r="-11978" b="-91808"/>
            </a:stretch>
          </a:blipFill>
        </p:spPr>
      </p:sp>
      <p:grpSp>
        <p:nvGrpSpPr>
          <p:cNvPr id="5" name="Group 5"/>
          <p:cNvGrpSpPr/>
          <p:nvPr/>
        </p:nvGrpSpPr>
        <p:grpSpPr>
          <a:xfrm>
            <a:off x="13492739" y="1028700"/>
            <a:ext cx="1900728" cy="1900728"/>
            <a:chOff x="0" y="0"/>
            <a:chExt cx="812800" cy="812800"/>
          </a:xfrm>
        </p:grpSpPr>
        <p:sp>
          <p:nvSpPr>
            <p:cNvPr id="6" name="Freeform 6"/>
            <p:cNvSpPr/>
            <p:nvPr/>
          </p:nvSpPr>
          <p:spPr>
            <a:xfrm>
              <a:off x="0" y="0"/>
              <a:ext cx="812800" cy="812800"/>
            </a:xfrm>
            <a:custGeom>
              <a:avLst/>
              <a:gdLst/>
              <a:ahLst/>
              <a:cxnLst/>
              <a:rect l="l" t="t" r="r" b="b"/>
              <a:pathLst>
                <a:path w="812800" h="812800">
                  <a:moveTo>
                    <a:pt x="101828" y="0"/>
                  </a:moveTo>
                  <a:lnTo>
                    <a:pt x="710972" y="0"/>
                  </a:lnTo>
                  <a:cubicBezTo>
                    <a:pt x="737978" y="0"/>
                    <a:pt x="763879" y="10728"/>
                    <a:pt x="782975" y="29825"/>
                  </a:cubicBezTo>
                  <a:cubicBezTo>
                    <a:pt x="802072" y="48921"/>
                    <a:pt x="812800" y="74822"/>
                    <a:pt x="812800" y="101828"/>
                  </a:cubicBezTo>
                  <a:lnTo>
                    <a:pt x="812800" y="710972"/>
                  </a:lnTo>
                  <a:cubicBezTo>
                    <a:pt x="812800" y="737978"/>
                    <a:pt x="802072" y="763879"/>
                    <a:pt x="782975" y="782975"/>
                  </a:cubicBezTo>
                  <a:cubicBezTo>
                    <a:pt x="763879" y="802072"/>
                    <a:pt x="737978" y="812800"/>
                    <a:pt x="710972" y="812800"/>
                  </a:cubicBezTo>
                  <a:lnTo>
                    <a:pt x="101828" y="812800"/>
                  </a:lnTo>
                  <a:cubicBezTo>
                    <a:pt x="74822" y="812800"/>
                    <a:pt x="48921" y="802072"/>
                    <a:pt x="29825" y="782975"/>
                  </a:cubicBezTo>
                  <a:cubicBezTo>
                    <a:pt x="10728" y="763879"/>
                    <a:pt x="0" y="737978"/>
                    <a:pt x="0" y="710972"/>
                  </a:cubicBezTo>
                  <a:lnTo>
                    <a:pt x="0" y="101828"/>
                  </a:lnTo>
                  <a:cubicBezTo>
                    <a:pt x="0" y="74822"/>
                    <a:pt x="10728" y="48921"/>
                    <a:pt x="29825" y="29825"/>
                  </a:cubicBezTo>
                  <a:cubicBezTo>
                    <a:pt x="48921" y="10728"/>
                    <a:pt x="74822" y="0"/>
                    <a:pt x="101828" y="0"/>
                  </a:cubicBezTo>
                  <a:close/>
                </a:path>
              </a:pathLst>
            </a:custGeom>
            <a:solidFill>
              <a:srgbClr val="000000">
                <a:alpha val="0"/>
              </a:srgbClr>
            </a:solidFill>
            <a:ln w="47625" cap="rnd">
              <a:solidFill>
                <a:srgbClr val="AC202D"/>
              </a:solidFill>
              <a:prstDash val="solid"/>
              <a:round/>
            </a:ln>
          </p:spPr>
        </p:sp>
        <p:sp>
          <p:nvSpPr>
            <p:cNvPr id="7" name="TextBox 7"/>
            <p:cNvSpPr txBox="1"/>
            <p:nvPr/>
          </p:nvSpPr>
          <p:spPr>
            <a:xfrm>
              <a:off x="0" y="-9525"/>
              <a:ext cx="812800" cy="822325"/>
            </a:xfrm>
            <a:prstGeom prst="rect">
              <a:avLst/>
            </a:prstGeom>
          </p:spPr>
          <p:txBody>
            <a:bodyPr lIns="50800" tIns="50800" rIns="50800" bIns="50800" rtlCol="0" anchor="ctr"/>
            <a:lstStyle/>
            <a:p>
              <a:pPr algn="ctr">
                <a:lnSpc>
                  <a:spcPts val="2639"/>
                </a:lnSpc>
              </a:pPr>
              <a:endParaRPr/>
            </a:p>
          </p:txBody>
        </p:sp>
      </p:grpSp>
      <p:sp>
        <p:nvSpPr>
          <p:cNvPr id="8" name="Freeform 8"/>
          <p:cNvSpPr/>
          <p:nvPr/>
        </p:nvSpPr>
        <p:spPr>
          <a:xfrm>
            <a:off x="13952121" y="1235576"/>
            <a:ext cx="981965" cy="1486975"/>
          </a:xfrm>
          <a:custGeom>
            <a:avLst/>
            <a:gdLst/>
            <a:ahLst/>
            <a:cxnLst/>
            <a:rect l="l" t="t" r="r" b="b"/>
            <a:pathLst>
              <a:path w="981965" h="1486975">
                <a:moveTo>
                  <a:pt x="0" y="0"/>
                </a:moveTo>
                <a:lnTo>
                  <a:pt x="981965" y="0"/>
                </a:lnTo>
                <a:lnTo>
                  <a:pt x="981965" y="1486976"/>
                </a:lnTo>
                <a:lnTo>
                  <a:pt x="0" y="1486976"/>
                </a:lnTo>
                <a:lnTo>
                  <a:pt x="0" y="0"/>
                </a:lnTo>
                <a:close/>
              </a:path>
            </a:pathLst>
          </a:custGeom>
          <a:blipFill>
            <a:blip r:embed="rId4"/>
            <a:stretch>
              <a:fillRect l="-73317" t="-21098" r="-641598" b="-49316"/>
            </a:stretch>
          </a:blipFill>
        </p:spPr>
      </p:sp>
      <p:grpSp>
        <p:nvGrpSpPr>
          <p:cNvPr id="9" name="Group 9"/>
          <p:cNvGrpSpPr/>
          <p:nvPr/>
        </p:nvGrpSpPr>
        <p:grpSpPr>
          <a:xfrm>
            <a:off x="13492739" y="3760383"/>
            <a:ext cx="1900728" cy="1900728"/>
            <a:chOff x="0" y="0"/>
            <a:chExt cx="812800" cy="812800"/>
          </a:xfrm>
        </p:grpSpPr>
        <p:sp>
          <p:nvSpPr>
            <p:cNvPr id="10" name="Freeform 10"/>
            <p:cNvSpPr/>
            <p:nvPr/>
          </p:nvSpPr>
          <p:spPr>
            <a:xfrm>
              <a:off x="0" y="0"/>
              <a:ext cx="812800" cy="812800"/>
            </a:xfrm>
            <a:custGeom>
              <a:avLst/>
              <a:gdLst/>
              <a:ahLst/>
              <a:cxnLst/>
              <a:rect l="l" t="t" r="r" b="b"/>
              <a:pathLst>
                <a:path w="812800" h="812800">
                  <a:moveTo>
                    <a:pt x="101828" y="0"/>
                  </a:moveTo>
                  <a:lnTo>
                    <a:pt x="710972" y="0"/>
                  </a:lnTo>
                  <a:cubicBezTo>
                    <a:pt x="737978" y="0"/>
                    <a:pt x="763879" y="10728"/>
                    <a:pt x="782975" y="29825"/>
                  </a:cubicBezTo>
                  <a:cubicBezTo>
                    <a:pt x="802072" y="48921"/>
                    <a:pt x="812800" y="74822"/>
                    <a:pt x="812800" y="101828"/>
                  </a:cubicBezTo>
                  <a:lnTo>
                    <a:pt x="812800" y="710972"/>
                  </a:lnTo>
                  <a:cubicBezTo>
                    <a:pt x="812800" y="737978"/>
                    <a:pt x="802072" y="763879"/>
                    <a:pt x="782975" y="782975"/>
                  </a:cubicBezTo>
                  <a:cubicBezTo>
                    <a:pt x="763879" y="802072"/>
                    <a:pt x="737978" y="812800"/>
                    <a:pt x="710972" y="812800"/>
                  </a:cubicBezTo>
                  <a:lnTo>
                    <a:pt x="101828" y="812800"/>
                  </a:lnTo>
                  <a:cubicBezTo>
                    <a:pt x="74822" y="812800"/>
                    <a:pt x="48921" y="802072"/>
                    <a:pt x="29825" y="782975"/>
                  </a:cubicBezTo>
                  <a:cubicBezTo>
                    <a:pt x="10728" y="763879"/>
                    <a:pt x="0" y="737978"/>
                    <a:pt x="0" y="710972"/>
                  </a:cubicBezTo>
                  <a:lnTo>
                    <a:pt x="0" y="101828"/>
                  </a:lnTo>
                  <a:cubicBezTo>
                    <a:pt x="0" y="74822"/>
                    <a:pt x="10728" y="48921"/>
                    <a:pt x="29825" y="29825"/>
                  </a:cubicBezTo>
                  <a:cubicBezTo>
                    <a:pt x="48921" y="10728"/>
                    <a:pt x="74822" y="0"/>
                    <a:pt x="101828" y="0"/>
                  </a:cubicBezTo>
                  <a:close/>
                </a:path>
              </a:pathLst>
            </a:custGeom>
            <a:solidFill>
              <a:srgbClr val="000000">
                <a:alpha val="0"/>
              </a:srgbClr>
            </a:solidFill>
            <a:ln w="47625" cap="rnd">
              <a:solidFill>
                <a:srgbClr val="AC202D"/>
              </a:solidFill>
              <a:prstDash val="solid"/>
              <a:round/>
            </a:ln>
          </p:spPr>
        </p:sp>
        <p:sp>
          <p:nvSpPr>
            <p:cNvPr id="11" name="TextBox 11"/>
            <p:cNvSpPr txBox="1"/>
            <p:nvPr/>
          </p:nvSpPr>
          <p:spPr>
            <a:xfrm>
              <a:off x="0" y="-9525"/>
              <a:ext cx="812800" cy="822325"/>
            </a:xfrm>
            <a:prstGeom prst="rect">
              <a:avLst/>
            </a:prstGeom>
          </p:spPr>
          <p:txBody>
            <a:bodyPr lIns="50800" tIns="50800" rIns="50800" bIns="50800" rtlCol="0" anchor="ctr"/>
            <a:lstStyle/>
            <a:p>
              <a:pPr algn="ctr">
                <a:lnSpc>
                  <a:spcPts val="2639"/>
                </a:lnSpc>
              </a:pPr>
              <a:endParaRPr/>
            </a:p>
          </p:txBody>
        </p:sp>
      </p:grpSp>
      <p:sp>
        <p:nvSpPr>
          <p:cNvPr id="12" name="Freeform 12"/>
          <p:cNvSpPr/>
          <p:nvPr/>
        </p:nvSpPr>
        <p:spPr>
          <a:xfrm>
            <a:off x="13810886" y="3973480"/>
            <a:ext cx="1266520" cy="1486975"/>
          </a:xfrm>
          <a:custGeom>
            <a:avLst/>
            <a:gdLst/>
            <a:ahLst/>
            <a:cxnLst/>
            <a:rect l="l" t="t" r="r" b="b"/>
            <a:pathLst>
              <a:path w="1266520" h="1486975">
                <a:moveTo>
                  <a:pt x="0" y="0"/>
                </a:moveTo>
                <a:lnTo>
                  <a:pt x="1266519" y="0"/>
                </a:lnTo>
                <a:lnTo>
                  <a:pt x="1266519" y="1486975"/>
                </a:lnTo>
                <a:lnTo>
                  <a:pt x="0" y="1486975"/>
                </a:lnTo>
                <a:lnTo>
                  <a:pt x="0" y="0"/>
                </a:lnTo>
                <a:close/>
              </a:path>
            </a:pathLst>
          </a:custGeom>
          <a:blipFill>
            <a:blip r:embed="rId4"/>
            <a:stretch>
              <a:fillRect l="-262230" t="-22042" r="-269594" b="-48372"/>
            </a:stretch>
          </a:blipFill>
        </p:spPr>
      </p:sp>
      <p:grpSp>
        <p:nvGrpSpPr>
          <p:cNvPr id="13" name="Group 13"/>
          <p:cNvGrpSpPr/>
          <p:nvPr/>
        </p:nvGrpSpPr>
        <p:grpSpPr>
          <a:xfrm>
            <a:off x="13492739" y="6492961"/>
            <a:ext cx="1900728" cy="1900728"/>
            <a:chOff x="0" y="0"/>
            <a:chExt cx="812800" cy="812800"/>
          </a:xfrm>
        </p:grpSpPr>
        <p:sp>
          <p:nvSpPr>
            <p:cNvPr id="14" name="Freeform 14"/>
            <p:cNvSpPr/>
            <p:nvPr/>
          </p:nvSpPr>
          <p:spPr>
            <a:xfrm>
              <a:off x="0" y="0"/>
              <a:ext cx="812800" cy="812800"/>
            </a:xfrm>
            <a:custGeom>
              <a:avLst/>
              <a:gdLst/>
              <a:ahLst/>
              <a:cxnLst/>
              <a:rect l="l" t="t" r="r" b="b"/>
              <a:pathLst>
                <a:path w="812800" h="812800">
                  <a:moveTo>
                    <a:pt x="101828" y="0"/>
                  </a:moveTo>
                  <a:lnTo>
                    <a:pt x="710972" y="0"/>
                  </a:lnTo>
                  <a:cubicBezTo>
                    <a:pt x="737978" y="0"/>
                    <a:pt x="763879" y="10728"/>
                    <a:pt x="782975" y="29825"/>
                  </a:cubicBezTo>
                  <a:cubicBezTo>
                    <a:pt x="802072" y="48921"/>
                    <a:pt x="812800" y="74822"/>
                    <a:pt x="812800" y="101828"/>
                  </a:cubicBezTo>
                  <a:lnTo>
                    <a:pt x="812800" y="710972"/>
                  </a:lnTo>
                  <a:cubicBezTo>
                    <a:pt x="812800" y="737978"/>
                    <a:pt x="802072" y="763879"/>
                    <a:pt x="782975" y="782975"/>
                  </a:cubicBezTo>
                  <a:cubicBezTo>
                    <a:pt x="763879" y="802072"/>
                    <a:pt x="737978" y="812800"/>
                    <a:pt x="710972" y="812800"/>
                  </a:cubicBezTo>
                  <a:lnTo>
                    <a:pt x="101828" y="812800"/>
                  </a:lnTo>
                  <a:cubicBezTo>
                    <a:pt x="74822" y="812800"/>
                    <a:pt x="48921" y="802072"/>
                    <a:pt x="29825" y="782975"/>
                  </a:cubicBezTo>
                  <a:cubicBezTo>
                    <a:pt x="10728" y="763879"/>
                    <a:pt x="0" y="737978"/>
                    <a:pt x="0" y="710972"/>
                  </a:cubicBezTo>
                  <a:lnTo>
                    <a:pt x="0" y="101828"/>
                  </a:lnTo>
                  <a:cubicBezTo>
                    <a:pt x="0" y="74822"/>
                    <a:pt x="10728" y="48921"/>
                    <a:pt x="29825" y="29825"/>
                  </a:cubicBezTo>
                  <a:cubicBezTo>
                    <a:pt x="48921" y="10728"/>
                    <a:pt x="74822" y="0"/>
                    <a:pt x="101828" y="0"/>
                  </a:cubicBezTo>
                  <a:close/>
                </a:path>
              </a:pathLst>
            </a:custGeom>
            <a:solidFill>
              <a:srgbClr val="000000">
                <a:alpha val="0"/>
              </a:srgbClr>
            </a:solidFill>
            <a:ln w="47625" cap="rnd">
              <a:solidFill>
                <a:srgbClr val="AC202D"/>
              </a:solidFill>
              <a:prstDash val="solid"/>
              <a:round/>
            </a:ln>
          </p:spPr>
        </p:sp>
        <p:sp>
          <p:nvSpPr>
            <p:cNvPr id="15" name="TextBox 15"/>
            <p:cNvSpPr txBox="1"/>
            <p:nvPr/>
          </p:nvSpPr>
          <p:spPr>
            <a:xfrm>
              <a:off x="0" y="-9525"/>
              <a:ext cx="812800" cy="822325"/>
            </a:xfrm>
            <a:prstGeom prst="rect">
              <a:avLst/>
            </a:prstGeom>
          </p:spPr>
          <p:txBody>
            <a:bodyPr lIns="50800" tIns="50800" rIns="50800" bIns="50800" rtlCol="0" anchor="ctr"/>
            <a:lstStyle/>
            <a:p>
              <a:pPr algn="ctr">
                <a:lnSpc>
                  <a:spcPts val="2639"/>
                </a:lnSpc>
              </a:pPr>
              <a:endParaRPr/>
            </a:p>
          </p:txBody>
        </p:sp>
      </p:grpSp>
      <p:sp>
        <p:nvSpPr>
          <p:cNvPr id="16" name="Freeform 16"/>
          <p:cNvSpPr/>
          <p:nvPr/>
        </p:nvSpPr>
        <p:spPr>
          <a:xfrm>
            <a:off x="13651291" y="7187086"/>
            <a:ext cx="1583624" cy="838498"/>
          </a:xfrm>
          <a:custGeom>
            <a:avLst/>
            <a:gdLst/>
            <a:ahLst/>
            <a:cxnLst/>
            <a:rect l="l" t="t" r="r" b="b"/>
            <a:pathLst>
              <a:path w="1583624" h="838498">
                <a:moveTo>
                  <a:pt x="0" y="0"/>
                </a:moveTo>
                <a:lnTo>
                  <a:pt x="1583624" y="0"/>
                </a:lnTo>
                <a:lnTo>
                  <a:pt x="1583624" y="838497"/>
                </a:lnTo>
                <a:lnTo>
                  <a:pt x="0" y="838497"/>
                </a:lnTo>
                <a:lnTo>
                  <a:pt x="0" y="0"/>
                </a:lnTo>
                <a:close/>
              </a:path>
            </a:pathLst>
          </a:custGeom>
          <a:blipFill>
            <a:blip r:embed="rId4"/>
            <a:stretch>
              <a:fillRect l="-370875" t="-107682" r="-34433" b="-94528"/>
            </a:stretch>
          </a:blipFill>
        </p:spPr>
      </p:sp>
      <p:grpSp>
        <p:nvGrpSpPr>
          <p:cNvPr id="17" name="Group 17"/>
          <p:cNvGrpSpPr/>
          <p:nvPr/>
        </p:nvGrpSpPr>
        <p:grpSpPr>
          <a:xfrm>
            <a:off x="15150310" y="1173464"/>
            <a:ext cx="486314" cy="486314"/>
            <a:chOff x="0" y="0"/>
            <a:chExt cx="648419" cy="648419"/>
          </a:xfrm>
        </p:grpSpPr>
        <p:grpSp>
          <p:nvGrpSpPr>
            <p:cNvPr id="18" name="Group 18"/>
            <p:cNvGrpSpPr/>
            <p:nvPr/>
          </p:nvGrpSpPr>
          <p:grpSpPr>
            <a:xfrm>
              <a:off x="25400" y="25400"/>
              <a:ext cx="597619" cy="597619"/>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0" name="TextBox 20"/>
              <p:cNvSpPr txBox="1"/>
              <p:nvPr/>
            </p:nvSpPr>
            <p:spPr>
              <a:xfrm>
                <a:off x="76200" y="66675"/>
                <a:ext cx="660400" cy="669925"/>
              </a:xfrm>
              <a:prstGeom prst="rect">
                <a:avLst/>
              </a:prstGeom>
            </p:spPr>
            <p:txBody>
              <a:bodyPr lIns="50800" tIns="50800" rIns="50800" bIns="50800" rtlCol="0" anchor="ctr"/>
              <a:lstStyle/>
              <a:p>
                <a:pPr algn="ctr">
                  <a:lnSpc>
                    <a:spcPts val="2639"/>
                  </a:lnSpc>
                </a:pPr>
                <a:endParaRPr/>
              </a:p>
            </p:txBody>
          </p:sp>
        </p:grpSp>
        <p:sp>
          <p:nvSpPr>
            <p:cNvPr id="21" name="Freeform 21"/>
            <p:cNvSpPr/>
            <p:nvPr/>
          </p:nvSpPr>
          <p:spPr>
            <a:xfrm>
              <a:off x="0" y="0"/>
              <a:ext cx="648419" cy="648419"/>
            </a:xfrm>
            <a:custGeom>
              <a:avLst/>
              <a:gdLst/>
              <a:ahLst/>
              <a:cxnLst/>
              <a:rect l="l" t="t" r="r" b="b"/>
              <a:pathLst>
                <a:path w="648419" h="648419">
                  <a:moveTo>
                    <a:pt x="0" y="0"/>
                  </a:moveTo>
                  <a:lnTo>
                    <a:pt x="648419" y="0"/>
                  </a:lnTo>
                  <a:lnTo>
                    <a:pt x="648419" y="648419"/>
                  </a:lnTo>
                  <a:lnTo>
                    <a:pt x="0" y="6484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grpSp>
        <p:nvGrpSpPr>
          <p:cNvPr id="22" name="Group 22"/>
          <p:cNvGrpSpPr/>
          <p:nvPr/>
        </p:nvGrpSpPr>
        <p:grpSpPr>
          <a:xfrm>
            <a:off x="15150310" y="3973480"/>
            <a:ext cx="486314" cy="486314"/>
            <a:chOff x="0" y="0"/>
            <a:chExt cx="648419" cy="648419"/>
          </a:xfrm>
        </p:grpSpPr>
        <p:grpSp>
          <p:nvGrpSpPr>
            <p:cNvPr id="23" name="Group 23"/>
            <p:cNvGrpSpPr/>
            <p:nvPr/>
          </p:nvGrpSpPr>
          <p:grpSpPr>
            <a:xfrm>
              <a:off x="25400" y="25400"/>
              <a:ext cx="597619" cy="597619"/>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5" name="TextBox 25"/>
              <p:cNvSpPr txBox="1"/>
              <p:nvPr/>
            </p:nvSpPr>
            <p:spPr>
              <a:xfrm>
                <a:off x="76200" y="66675"/>
                <a:ext cx="660400" cy="669925"/>
              </a:xfrm>
              <a:prstGeom prst="rect">
                <a:avLst/>
              </a:prstGeom>
            </p:spPr>
            <p:txBody>
              <a:bodyPr lIns="50800" tIns="50800" rIns="50800" bIns="50800" rtlCol="0" anchor="ctr"/>
              <a:lstStyle/>
              <a:p>
                <a:pPr algn="ctr">
                  <a:lnSpc>
                    <a:spcPts val="2639"/>
                  </a:lnSpc>
                </a:pPr>
                <a:endParaRPr/>
              </a:p>
            </p:txBody>
          </p:sp>
        </p:grpSp>
        <p:sp>
          <p:nvSpPr>
            <p:cNvPr id="26" name="Freeform 26"/>
            <p:cNvSpPr/>
            <p:nvPr/>
          </p:nvSpPr>
          <p:spPr>
            <a:xfrm>
              <a:off x="0" y="0"/>
              <a:ext cx="648419" cy="648419"/>
            </a:xfrm>
            <a:custGeom>
              <a:avLst/>
              <a:gdLst/>
              <a:ahLst/>
              <a:cxnLst/>
              <a:rect l="l" t="t" r="r" b="b"/>
              <a:pathLst>
                <a:path w="648419" h="648419">
                  <a:moveTo>
                    <a:pt x="0" y="0"/>
                  </a:moveTo>
                  <a:lnTo>
                    <a:pt x="648419" y="0"/>
                  </a:lnTo>
                  <a:lnTo>
                    <a:pt x="648419" y="648419"/>
                  </a:lnTo>
                  <a:lnTo>
                    <a:pt x="0" y="6484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grpSp>
        <p:nvGrpSpPr>
          <p:cNvPr id="27" name="Group 27"/>
          <p:cNvGrpSpPr/>
          <p:nvPr/>
        </p:nvGrpSpPr>
        <p:grpSpPr>
          <a:xfrm>
            <a:off x="15150310" y="6700772"/>
            <a:ext cx="486314" cy="486314"/>
            <a:chOff x="0" y="0"/>
            <a:chExt cx="648419" cy="648419"/>
          </a:xfrm>
        </p:grpSpPr>
        <p:grpSp>
          <p:nvGrpSpPr>
            <p:cNvPr id="28" name="Group 28"/>
            <p:cNvGrpSpPr/>
            <p:nvPr/>
          </p:nvGrpSpPr>
          <p:grpSpPr>
            <a:xfrm>
              <a:off x="25400" y="25400"/>
              <a:ext cx="597619" cy="597619"/>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30" name="TextBox 30"/>
              <p:cNvSpPr txBox="1"/>
              <p:nvPr/>
            </p:nvSpPr>
            <p:spPr>
              <a:xfrm>
                <a:off x="76200" y="66675"/>
                <a:ext cx="660400" cy="669925"/>
              </a:xfrm>
              <a:prstGeom prst="rect">
                <a:avLst/>
              </a:prstGeom>
            </p:spPr>
            <p:txBody>
              <a:bodyPr lIns="50800" tIns="50800" rIns="50800" bIns="50800" rtlCol="0" anchor="ctr"/>
              <a:lstStyle/>
              <a:p>
                <a:pPr algn="ctr">
                  <a:lnSpc>
                    <a:spcPts val="2639"/>
                  </a:lnSpc>
                </a:pPr>
                <a:endParaRPr/>
              </a:p>
            </p:txBody>
          </p:sp>
        </p:grpSp>
        <p:sp>
          <p:nvSpPr>
            <p:cNvPr id="31" name="Freeform 31"/>
            <p:cNvSpPr/>
            <p:nvPr/>
          </p:nvSpPr>
          <p:spPr>
            <a:xfrm>
              <a:off x="0" y="0"/>
              <a:ext cx="648419" cy="648419"/>
            </a:xfrm>
            <a:custGeom>
              <a:avLst/>
              <a:gdLst/>
              <a:ahLst/>
              <a:cxnLst/>
              <a:rect l="l" t="t" r="r" b="b"/>
              <a:pathLst>
                <a:path w="648419" h="648419">
                  <a:moveTo>
                    <a:pt x="0" y="0"/>
                  </a:moveTo>
                  <a:lnTo>
                    <a:pt x="648419" y="0"/>
                  </a:lnTo>
                  <a:lnTo>
                    <a:pt x="648419" y="648419"/>
                  </a:lnTo>
                  <a:lnTo>
                    <a:pt x="0" y="6484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
        <p:nvSpPr>
          <p:cNvPr id="32" name="TextBox 32"/>
          <p:cNvSpPr txBox="1"/>
          <p:nvPr/>
        </p:nvSpPr>
        <p:spPr>
          <a:xfrm>
            <a:off x="1028700" y="980328"/>
            <a:ext cx="8115300" cy="679450"/>
          </a:xfrm>
          <a:prstGeom prst="rect">
            <a:avLst/>
          </a:prstGeom>
        </p:spPr>
        <p:txBody>
          <a:bodyPr lIns="0" tIns="0" rIns="0" bIns="0" rtlCol="0" anchor="t">
            <a:spAutoFit/>
          </a:bodyPr>
          <a:lstStyle/>
          <a:p>
            <a:pPr>
              <a:lnSpc>
                <a:spcPts val="5000"/>
              </a:lnSpc>
            </a:pPr>
            <a:r>
              <a:rPr lang="en-US" sz="5000" spc="125">
                <a:solidFill>
                  <a:srgbClr val="3B3B3B"/>
                </a:solidFill>
                <a:latin typeface="Gibson 3"/>
              </a:rPr>
              <a:t>YOUR</a:t>
            </a:r>
          </a:p>
        </p:txBody>
      </p:sp>
      <p:sp>
        <p:nvSpPr>
          <p:cNvPr id="33" name="TextBox 33"/>
          <p:cNvSpPr txBox="1"/>
          <p:nvPr/>
        </p:nvSpPr>
        <p:spPr>
          <a:xfrm>
            <a:off x="1028700" y="1611471"/>
            <a:ext cx="5564514" cy="638175"/>
          </a:xfrm>
          <a:prstGeom prst="rect">
            <a:avLst/>
          </a:prstGeom>
        </p:spPr>
        <p:txBody>
          <a:bodyPr lIns="0" tIns="0" rIns="0" bIns="0" rtlCol="0" anchor="t">
            <a:spAutoFit/>
          </a:bodyPr>
          <a:lstStyle/>
          <a:p>
            <a:pPr>
              <a:lnSpc>
                <a:spcPts val="4950"/>
              </a:lnSpc>
            </a:pPr>
            <a:r>
              <a:rPr lang="en-US" sz="4500" spc="225">
                <a:solidFill>
                  <a:srgbClr val="3B3B3B"/>
                </a:solidFill>
                <a:latin typeface="Gibson 2"/>
              </a:rPr>
              <a:t>SAFETY</a:t>
            </a:r>
          </a:p>
        </p:txBody>
      </p:sp>
      <p:sp>
        <p:nvSpPr>
          <p:cNvPr id="34" name="TextBox 34"/>
          <p:cNvSpPr txBox="1"/>
          <p:nvPr/>
        </p:nvSpPr>
        <p:spPr>
          <a:xfrm>
            <a:off x="13235530" y="3061883"/>
            <a:ext cx="1841876" cy="365125"/>
          </a:xfrm>
          <a:prstGeom prst="rect">
            <a:avLst/>
          </a:prstGeom>
        </p:spPr>
        <p:txBody>
          <a:bodyPr lIns="0" tIns="0" rIns="0" bIns="0" rtlCol="0" anchor="t">
            <a:spAutoFit/>
          </a:bodyPr>
          <a:lstStyle/>
          <a:p>
            <a:pPr marL="539749" lvl="1" indent="-269875">
              <a:lnSpc>
                <a:spcPts val="2749"/>
              </a:lnSpc>
              <a:buFont typeface="Arial"/>
              <a:buChar char="•"/>
            </a:pPr>
            <a:r>
              <a:rPr lang="en-US" sz="2499" spc="62">
                <a:solidFill>
                  <a:srgbClr val="3B3B3B"/>
                </a:solidFill>
                <a:latin typeface="Gibson 3"/>
              </a:rPr>
              <a:t> STOP!</a:t>
            </a:r>
          </a:p>
        </p:txBody>
      </p:sp>
      <p:sp>
        <p:nvSpPr>
          <p:cNvPr id="35" name="TextBox 35"/>
          <p:cNvSpPr txBox="1"/>
          <p:nvPr/>
        </p:nvSpPr>
        <p:spPr>
          <a:xfrm>
            <a:off x="13492739" y="5794461"/>
            <a:ext cx="1841876" cy="3651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2. DROP!</a:t>
            </a:r>
          </a:p>
        </p:txBody>
      </p:sp>
      <p:sp>
        <p:nvSpPr>
          <p:cNvPr id="36" name="TextBox 36"/>
          <p:cNvSpPr txBox="1"/>
          <p:nvPr/>
        </p:nvSpPr>
        <p:spPr>
          <a:xfrm>
            <a:off x="13492739" y="8527039"/>
            <a:ext cx="1841876" cy="3651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3. ROLL!</a:t>
            </a:r>
          </a:p>
        </p:txBody>
      </p:sp>
      <p:grpSp>
        <p:nvGrpSpPr>
          <p:cNvPr id="37" name="Group 37"/>
          <p:cNvGrpSpPr/>
          <p:nvPr/>
        </p:nvGrpSpPr>
        <p:grpSpPr>
          <a:xfrm>
            <a:off x="1028700" y="3406544"/>
            <a:ext cx="308293" cy="308293"/>
            <a:chOff x="0" y="0"/>
            <a:chExt cx="578338" cy="578338"/>
          </a:xfrm>
        </p:grpSpPr>
        <p:sp>
          <p:nvSpPr>
            <p:cNvPr id="38" name="Freeform 38"/>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sp>
        <p:sp>
          <p:nvSpPr>
            <p:cNvPr id="39" name="TextBox 39"/>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40" name="Group 40"/>
          <p:cNvGrpSpPr/>
          <p:nvPr/>
        </p:nvGrpSpPr>
        <p:grpSpPr>
          <a:xfrm>
            <a:off x="1028700" y="4228869"/>
            <a:ext cx="308293" cy="308293"/>
            <a:chOff x="0" y="0"/>
            <a:chExt cx="578338" cy="578338"/>
          </a:xfrm>
        </p:grpSpPr>
        <p:sp>
          <p:nvSpPr>
            <p:cNvPr id="41" name="Freeform 41"/>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sp>
        <p:sp>
          <p:nvSpPr>
            <p:cNvPr id="42" name="TextBox 42"/>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43" name="Group 43"/>
          <p:cNvGrpSpPr/>
          <p:nvPr/>
        </p:nvGrpSpPr>
        <p:grpSpPr>
          <a:xfrm>
            <a:off x="1028700" y="5117869"/>
            <a:ext cx="308293" cy="308293"/>
            <a:chOff x="0" y="0"/>
            <a:chExt cx="578338" cy="578338"/>
          </a:xfrm>
        </p:grpSpPr>
        <p:sp>
          <p:nvSpPr>
            <p:cNvPr id="44" name="Freeform 44"/>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sp>
        <p:sp>
          <p:nvSpPr>
            <p:cNvPr id="45" name="TextBox 45"/>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sp>
        <p:nvSpPr>
          <p:cNvPr id="46" name="TextBox 46"/>
          <p:cNvSpPr txBox="1"/>
          <p:nvPr/>
        </p:nvSpPr>
        <p:spPr>
          <a:xfrm>
            <a:off x="1656562" y="3365587"/>
            <a:ext cx="6370982" cy="3651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Stop where you are.</a:t>
            </a:r>
          </a:p>
        </p:txBody>
      </p:sp>
      <p:sp>
        <p:nvSpPr>
          <p:cNvPr id="47" name="TextBox 47"/>
          <p:cNvSpPr txBox="1"/>
          <p:nvPr/>
        </p:nvSpPr>
        <p:spPr>
          <a:xfrm>
            <a:off x="1656562" y="4187911"/>
            <a:ext cx="5455576" cy="3651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Drop to the ground. </a:t>
            </a:r>
          </a:p>
        </p:txBody>
      </p:sp>
      <p:sp>
        <p:nvSpPr>
          <p:cNvPr id="48" name="TextBox 48"/>
          <p:cNvSpPr txBox="1"/>
          <p:nvPr/>
        </p:nvSpPr>
        <p:spPr>
          <a:xfrm>
            <a:off x="1656562" y="5076911"/>
            <a:ext cx="6230702" cy="7080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Roll over and over and back and forth until the flames are out. </a:t>
            </a:r>
          </a:p>
        </p:txBody>
      </p:sp>
      <p:sp>
        <p:nvSpPr>
          <p:cNvPr id="49" name="TextBox 49"/>
          <p:cNvSpPr txBox="1"/>
          <p:nvPr/>
        </p:nvSpPr>
        <p:spPr>
          <a:xfrm>
            <a:off x="1028700" y="2668662"/>
            <a:ext cx="6998844" cy="428625"/>
          </a:xfrm>
          <a:prstGeom prst="rect">
            <a:avLst/>
          </a:prstGeom>
        </p:spPr>
        <p:txBody>
          <a:bodyPr lIns="0" tIns="0" rIns="0" bIns="0" rtlCol="0" anchor="t">
            <a:spAutoFit/>
          </a:bodyPr>
          <a:lstStyle/>
          <a:p>
            <a:pPr>
              <a:lnSpc>
                <a:spcPts val="3299"/>
              </a:lnSpc>
            </a:pPr>
            <a:r>
              <a:rPr lang="en-US" sz="2999" spc="74">
                <a:solidFill>
                  <a:srgbClr val="AC202D"/>
                </a:solidFill>
                <a:latin typeface="Gibson 3"/>
              </a:rPr>
              <a:t>If your clothes catch fire: </a:t>
            </a:r>
          </a:p>
        </p:txBody>
      </p:sp>
      <p:grpSp>
        <p:nvGrpSpPr>
          <p:cNvPr id="50" name="Group 50"/>
          <p:cNvGrpSpPr/>
          <p:nvPr/>
        </p:nvGrpSpPr>
        <p:grpSpPr>
          <a:xfrm>
            <a:off x="0" y="6421428"/>
            <a:ext cx="12012455" cy="3169181"/>
            <a:chOff x="0" y="0"/>
            <a:chExt cx="3163774" cy="834681"/>
          </a:xfrm>
        </p:grpSpPr>
        <p:sp>
          <p:nvSpPr>
            <p:cNvPr id="51" name="Freeform 51"/>
            <p:cNvSpPr/>
            <p:nvPr/>
          </p:nvSpPr>
          <p:spPr>
            <a:xfrm>
              <a:off x="0" y="0"/>
              <a:ext cx="3163774" cy="834682"/>
            </a:xfrm>
            <a:custGeom>
              <a:avLst/>
              <a:gdLst/>
              <a:ahLst/>
              <a:cxnLst/>
              <a:rect l="l" t="t" r="r" b="b"/>
              <a:pathLst>
                <a:path w="3163774" h="834682">
                  <a:moveTo>
                    <a:pt x="0" y="0"/>
                  </a:moveTo>
                  <a:lnTo>
                    <a:pt x="3163774" y="0"/>
                  </a:lnTo>
                  <a:lnTo>
                    <a:pt x="3163774" y="834682"/>
                  </a:lnTo>
                  <a:lnTo>
                    <a:pt x="0" y="834682"/>
                  </a:lnTo>
                  <a:close/>
                </a:path>
              </a:pathLst>
            </a:custGeom>
            <a:solidFill>
              <a:srgbClr val="AC202D"/>
            </a:solidFill>
          </p:spPr>
        </p:sp>
        <p:sp>
          <p:nvSpPr>
            <p:cNvPr id="52" name="TextBox 52"/>
            <p:cNvSpPr txBox="1"/>
            <p:nvPr/>
          </p:nvSpPr>
          <p:spPr>
            <a:xfrm>
              <a:off x="0" y="-9525"/>
              <a:ext cx="3163774" cy="844206"/>
            </a:xfrm>
            <a:prstGeom prst="rect">
              <a:avLst/>
            </a:prstGeom>
          </p:spPr>
          <p:txBody>
            <a:bodyPr lIns="50800" tIns="50800" rIns="50800" bIns="50800" rtlCol="0" anchor="ctr"/>
            <a:lstStyle/>
            <a:p>
              <a:pPr algn="ctr">
                <a:lnSpc>
                  <a:spcPts val="2639"/>
                </a:lnSpc>
              </a:pPr>
              <a:endParaRPr/>
            </a:p>
          </p:txBody>
        </p:sp>
      </p:grpSp>
      <p:sp>
        <p:nvSpPr>
          <p:cNvPr id="53" name="Freeform 53"/>
          <p:cNvSpPr/>
          <p:nvPr/>
        </p:nvSpPr>
        <p:spPr>
          <a:xfrm rot="5400000" flipH="1">
            <a:off x="4421637" y="1999791"/>
            <a:ext cx="3169181" cy="12012455"/>
          </a:xfrm>
          <a:custGeom>
            <a:avLst/>
            <a:gdLst/>
            <a:ahLst/>
            <a:cxnLst/>
            <a:rect l="l" t="t" r="r" b="b"/>
            <a:pathLst>
              <a:path w="3169181" h="12012455">
                <a:moveTo>
                  <a:pt x="3169181" y="0"/>
                </a:moveTo>
                <a:lnTo>
                  <a:pt x="0" y="0"/>
                </a:lnTo>
                <a:lnTo>
                  <a:pt x="0" y="12012455"/>
                </a:lnTo>
                <a:lnTo>
                  <a:pt x="3169181" y="12012455"/>
                </a:lnTo>
                <a:lnTo>
                  <a:pt x="3169181" y="0"/>
                </a:lnTo>
                <a:close/>
              </a:path>
            </a:pathLst>
          </a:custGeom>
          <a:blipFill>
            <a:blip r:embed="rId3">
              <a:alphaModFix amt="80000"/>
            </a:blip>
            <a:stretch>
              <a:fillRect l="-216113" r="-23127"/>
            </a:stretch>
          </a:blipFill>
        </p:spPr>
      </p:sp>
      <p:sp>
        <p:nvSpPr>
          <p:cNvPr id="54" name="TextBox 54"/>
          <p:cNvSpPr txBox="1"/>
          <p:nvPr/>
        </p:nvSpPr>
        <p:spPr>
          <a:xfrm>
            <a:off x="1028700" y="6952145"/>
            <a:ext cx="9084423" cy="400049"/>
          </a:xfrm>
          <a:prstGeom prst="rect">
            <a:avLst/>
          </a:prstGeom>
        </p:spPr>
        <p:txBody>
          <a:bodyPr lIns="0" tIns="0" rIns="0" bIns="0" rtlCol="0" anchor="t">
            <a:spAutoFit/>
          </a:bodyPr>
          <a:lstStyle/>
          <a:p>
            <a:pPr>
              <a:lnSpc>
                <a:spcPts val="2999"/>
              </a:lnSpc>
            </a:pPr>
            <a:r>
              <a:rPr lang="en-US" sz="2999" spc="149">
                <a:solidFill>
                  <a:srgbClr val="FFFFFF"/>
                </a:solidFill>
                <a:latin typeface="Gibson 3"/>
              </a:rPr>
              <a:t>GET HELP FROM AN ADULT RIGHT AWAY. </a:t>
            </a:r>
          </a:p>
        </p:txBody>
      </p:sp>
      <p:sp>
        <p:nvSpPr>
          <p:cNvPr id="55" name="TextBox 55"/>
          <p:cNvSpPr txBox="1"/>
          <p:nvPr/>
        </p:nvSpPr>
        <p:spPr>
          <a:xfrm>
            <a:off x="1028700" y="7450167"/>
            <a:ext cx="9861785" cy="1657350"/>
          </a:xfrm>
          <a:prstGeom prst="rect">
            <a:avLst/>
          </a:prstGeom>
        </p:spPr>
        <p:txBody>
          <a:bodyPr lIns="0" tIns="0" rIns="0" bIns="0" rtlCol="0" anchor="t">
            <a:spAutoFit/>
          </a:bodyPr>
          <a:lstStyle/>
          <a:p>
            <a:pPr>
              <a:lnSpc>
                <a:spcPts val="3299"/>
              </a:lnSpc>
            </a:pPr>
            <a:r>
              <a:rPr lang="en-US" sz="2999" spc="149">
                <a:solidFill>
                  <a:srgbClr val="FFFFFF"/>
                </a:solidFill>
                <a:latin typeface="Gibson 2"/>
              </a:rPr>
              <a:t>The most important thing to remember is to stay </a:t>
            </a:r>
          </a:p>
          <a:p>
            <a:pPr>
              <a:lnSpc>
                <a:spcPts val="3299"/>
              </a:lnSpc>
            </a:pPr>
            <a:r>
              <a:rPr lang="en-US" sz="2999" spc="149">
                <a:solidFill>
                  <a:srgbClr val="FFFFFF"/>
                </a:solidFill>
                <a:latin typeface="Gibson 2"/>
              </a:rPr>
              <a:t>away from fire.</a:t>
            </a:r>
          </a:p>
          <a:p>
            <a:pPr>
              <a:lnSpc>
                <a:spcPts val="3299"/>
              </a:lnSpc>
            </a:pPr>
            <a:endParaRPr lang="en-US" sz="2999" spc="149">
              <a:solidFill>
                <a:srgbClr val="FFFFFF"/>
              </a:solidFill>
              <a:latin typeface="Gibson 2"/>
            </a:endParaRPr>
          </a:p>
          <a:p>
            <a:pPr>
              <a:lnSpc>
                <a:spcPts val="3299"/>
              </a:lnSpc>
            </a:pPr>
            <a:r>
              <a:rPr lang="en-US" sz="2999" spc="149">
                <a:solidFill>
                  <a:srgbClr val="FFFFFF"/>
                </a:solidFill>
                <a:latin typeface="Gibson 2"/>
              </a:rPr>
              <a:t>Only use “stop, drop, and roll” if your clothes are on fire.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893157" y="-301883"/>
            <a:ext cx="15843715" cy="10588883"/>
          </a:xfrm>
          <a:custGeom>
            <a:avLst/>
            <a:gdLst/>
            <a:ahLst/>
            <a:cxnLst/>
            <a:rect l="l" t="t" r="r" b="b"/>
            <a:pathLst>
              <a:path w="15843715" h="10588883">
                <a:moveTo>
                  <a:pt x="0" y="0"/>
                </a:moveTo>
                <a:lnTo>
                  <a:pt x="15843714" y="0"/>
                </a:lnTo>
                <a:lnTo>
                  <a:pt x="15843714" y="10588883"/>
                </a:lnTo>
                <a:lnTo>
                  <a:pt x="0" y="10588883"/>
                </a:lnTo>
                <a:lnTo>
                  <a:pt x="0" y="0"/>
                </a:lnTo>
                <a:close/>
              </a:path>
            </a:pathLst>
          </a:custGeom>
          <a:blipFill>
            <a:blip r:embed="rId3"/>
            <a:stretch>
              <a:fillRect/>
            </a:stretch>
          </a:blipFill>
        </p:spPr>
      </p:sp>
      <p:grpSp>
        <p:nvGrpSpPr>
          <p:cNvPr id="3" name="Group 3"/>
          <p:cNvGrpSpPr/>
          <p:nvPr/>
        </p:nvGrpSpPr>
        <p:grpSpPr>
          <a:xfrm>
            <a:off x="1951103" y="0"/>
            <a:ext cx="22246412" cy="10287000"/>
            <a:chOff x="0" y="0"/>
            <a:chExt cx="759856" cy="351366"/>
          </a:xfrm>
        </p:grpSpPr>
        <p:sp>
          <p:nvSpPr>
            <p:cNvPr id="4" name="Freeform 4"/>
            <p:cNvSpPr/>
            <p:nvPr/>
          </p:nvSpPr>
          <p:spPr>
            <a:xfrm>
              <a:off x="0" y="0"/>
              <a:ext cx="759856" cy="351366"/>
            </a:xfrm>
            <a:custGeom>
              <a:avLst/>
              <a:gdLst/>
              <a:ahLst/>
              <a:cxnLst/>
              <a:rect l="l" t="t" r="r" b="b"/>
              <a:pathLst>
                <a:path w="759856" h="351366">
                  <a:moveTo>
                    <a:pt x="203200" y="0"/>
                  </a:moveTo>
                  <a:lnTo>
                    <a:pt x="759856" y="0"/>
                  </a:lnTo>
                  <a:lnTo>
                    <a:pt x="556656" y="351366"/>
                  </a:lnTo>
                  <a:lnTo>
                    <a:pt x="0" y="351366"/>
                  </a:lnTo>
                  <a:lnTo>
                    <a:pt x="203200" y="0"/>
                  </a:lnTo>
                  <a:close/>
                </a:path>
              </a:pathLst>
            </a:custGeom>
            <a:solidFill>
              <a:srgbClr val="AC212D"/>
            </a:solidFill>
          </p:spPr>
        </p:sp>
        <p:sp>
          <p:nvSpPr>
            <p:cNvPr id="5" name="TextBox 5"/>
            <p:cNvSpPr txBox="1"/>
            <p:nvPr/>
          </p:nvSpPr>
          <p:spPr>
            <a:xfrm>
              <a:off x="101600" y="0"/>
              <a:ext cx="556656" cy="351366"/>
            </a:xfrm>
            <a:prstGeom prst="rect">
              <a:avLst/>
            </a:prstGeom>
          </p:spPr>
          <p:txBody>
            <a:bodyPr lIns="4692" tIns="4692" rIns="4692" bIns="4692" rtlCol="0" anchor="ctr"/>
            <a:lstStyle/>
            <a:p>
              <a:pPr algn="ctr">
                <a:lnSpc>
                  <a:spcPts val="174"/>
                </a:lnSpc>
              </a:pPr>
              <a:endParaRPr/>
            </a:p>
          </p:txBody>
        </p:sp>
      </p:grpSp>
      <p:sp>
        <p:nvSpPr>
          <p:cNvPr id="6" name="Freeform 6"/>
          <p:cNvSpPr/>
          <p:nvPr/>
        </p:nvSpPr>
        <p:spPr>
          <a:xfrm>
            <a:off x="11388038" y="0"/>
            <a:ext cx="6899962" cy="10287000"/>
          </a:xfrm>
          <a:custGeom>
            <a:avLst/>
            <a:gdLst/>
            <a:ahLst/>
            <a:cxnLst/>
            <a:rect l="l" t="t" r="r" b="b"/>
            <a:pathLst>
              <a:path w="6899962" h="10287000">
                <a:moveTo>
                  <a:pt x="0" y="0"/>
                </a:moveTo>
                <a:lnTo>
                  <a:pt x="6899962" y="0"/>
                </a:lnTo>
                <a:lnTo>
                  <a:pt x="6899962" y="10287000"/>
                </a:lnTo>
                <a:lnTo>
                  <a:pt x="0" y="10287000"/>
                </a:lnTo>
                <a:lnTo>
                  <a:pt x="0" y="0"/>
                </a:lnTo>
                <a:close/>
              </a:path>
            </a:pathLst>
          </a:custGeom>
          <a:blipFill>
            <a:blip r:embed="rId4">
              <a:alphaModFix amt="7999"/>
            </a:blip>
            <a:stretch>
              <a:fillRect l="-12491" t="-28239" r="-61019" b="-36355"/>
            </a:stretch>
          </a:blipFill>
        </p:spPr>
      </p:sp>
      <p:sp>
        <p:nvSpPr>
          <p:cNvPr id="7" name="Freeform 7"/>
          <p:cNvSpPr/>
          <p:nvPr/>
        </p:nvSpPr>
        <p:spPr>
          <a:xfrm rot="5400000" flipH="1">
            <a:off x="3983637" y="-3983637"/>
            <a:ext cx="10320727" cy="18288000"/>
          </a:xfrm>
          <a:custGeom>
            <a:avLst/>
            <a:gdLst/>
            <a:ahLst/>
            <a:cxnLst/>
            <a:rect l="l" t="t" r="r" b="b"/>
            <a:pathLst>
              <a:path w="10320727" h="18288000">
                <a:moveTo>
                  <a:pt x="10320726" y="0"/>
                </a:moveTo>
                <a:lnTo>
                  <a:pt x="0" y="0"/>
                </a:lnTo>
                <a:lnTo>
                  <a:pt x="0" y="18288000"/>
                </a:lnTo>
                <a:lnTo>
                  <a:pt x="10320726" y="18288000"/>
                </a:lnTo>
                <a:lnTo>
                  <a:pt x="10320726" y="0"/>
                </a:lnTo>
                <a:close/>
              </a:path>
            </a:pathLst>
          </a:custGeom>
          <a:blipFill>
            <a:blip r:embed="rId5">
              <a:alphaModFix amt="80000"/>
            </a:blip>
            <a:stretch>
              <a:fillRect l="-61963" t="-23550" r="-35508" b="-966"/>
            </a:stretch>
          </a:blipFill>
        </p:spPr>
      </p:sp>
      <p:sp>
        <p:nvSpPr>
          <p:cNvPr id="8" name="TextBox 8"/>
          <p:cNvSpPr txBox="1"/>
          <p:nvPr/>
        </p:nvSpPr>
        <p:spPr>
          <a:xfrm>
            <a:off x="9474746" y="1152525"/>
            <a:ext cx="6076745" cy="1007838"/>
          </a:xfrm>
          <a:prstGeom prst="rect">
            <a:avLst/>
          </a:prstGeom>
        </p:spPr>
        <p:txBody>
          <a:bodyPr lIns="0" tIns="0" rIns="0" bIns="0" rtlCol="0" anchor="t">
            <a:spAutoFit/>
          </a:bodyPr>
          <a:lstStyle/>
          <a:p>
            <a:pPr>
              <a:lnSpc>
                <a:spcPts val="7488"/>
              </a:lnSpc>
            </a:pPr>
            <a:r>
              <a:rPr lang="en-US" sz="7488" spc="187">
                <a:solidFill>
                  <a:srgbClr val="FFFFFF"/>
                </a:solidFill>
                <a:latin typeface="Gibson 3"/>
              </a:rPr>
              <a:t>HOAX CALLS</a:t>
            </a:r>
          </a:p>
        </p:txBody>
      </p:sp>
      <p:sp>
        <p:nvSpPr>
          <p:cNvPr id="9" name="TextBox 9"/>
          <p:cNvSpPr txBox="1"/>
          <p:nvPr/>
        </p:nvSpPr>
        <p:spPr>
          <a:xfrm>
            <a:off x="9474746" y="2007170"/>
            <a:ext cx="5868046" cy="1211556"/>
          </a:xfrm>
          <a:prstGeom prst="rect">
            <a:avLst/>
          </a:prstGeom>
        </p:spPr>
        <p:txBody>
          <a:bodyPr lIns="0" tIns="0" rIns="0" bIns="0" rtlCol="0" anchor="t">
            <a:spAutoFit/>
          </a:bodyPr>
          <a:lstStyle/>
          <a:p>
            <a:pPr>
              <a:lnSpc>
                <a:spcPts val="9363"/>
              </a:lnSpc>
            </a:pPr>
            <a:r>
              <a:rPr lang="en-US" sz="8512" spc="425">
                <a:solidFill>
                  <a:srgbClr val="FFFFFF"/>
                </a:solidFill>
                <a:latin typeface="Gibson 2"/>
              </a:rPr>
              <a:t>COST LIVES</a:t>
            </a:r>
          </a:p>
        </p:txBody>
      </p:sp>
      <p:sp>
        <p:nvSpPr>
          <p:cNvPr id="10" name="Freeform 10"/>
          <p:cNvSpPr/>
          <p:nvPr/>
        </p:nvSpPr>
        <p:spPr>
          <a:xfrm>
            <a:off x="-6893157" y="-301883"/>
            <a:ext cx="15522381" cy="10588883"/>
          </a:xfrm>
          <a:custGeom>
            <a:avLst/>
            <a:gdLst/>
            <a:ahLst/>
            <a:cxnLst/>
            <a:rect l="l" t="t" r="r" b="b"/>
            <a:pathLst>
              <a:path w="15522381" h="10588883">
                <a:moveTo>
                  <a:pt x="0" y="0"/>
                </a:moveTo>
                <a:lnTo>
                  <a:pt x="15522380" y="0"/>
                </a:lnTo>
                <a:lnTo>
                  <a:pt x="15522380" y="10588883"/>
                </a:lnTo>
                <a:lnTo>
                  <a:pt x="0" y="10588883"/>
                </a:lnTo>
                <a:lnTo>
                  <a:pt x="0" y="0"/>
                </a:lnTo>
                <a:close/>
              </a:path>
            </a:pathLst>
          </a:custGeom>
          <a:blipFill>
            <a:blip r:embed="rId6"/>
            <a:stretch>
              <a:fillRect r="-2070"/>
            </a:stretch>
          </a:blipFill>
        </p:spPr>
      </p:sp>
      <p:sp>
        <p:nvSpPr>
          <p:cNvPr id="11" name="TextBox 11"/>
          <p:cNvSpPr txBox="1"/>
          <p:nvPr/>
        </p:nvSpPr>
        <p:spPr>
          <a:xfrm>
            <a:off x="9474746" y="3763331"/>
            <a:ext cx="5763485" cy="971550"/>
          </a:xfrm>
          <a:prstGeom prst="rect">
            <a:avLst/>
          </a:prstGeom>
        </p:spPr>
        <p:txBody>
          <a:bodyPr lIns="0" tIns="0" rIns="0" bIns="0" rtlCol="0" anchor="t">
            <a:spAutoFit/>
          </a:bodyPr>
          <a:lstStyle/>
          <a:p>
            <a:pPr>
              <a:lnSpc>
                <a:spcPts val="3899"/>
              </a:lnSpc>
            </a:pPr>
            <a:r>
              <a:rPr lang="en-US" sz="2999" spc="209">
                <a:solidFill>
                  <a:srgbClr val="FFFFFF"/>
                </a:solidFill>
                <a:latin typeface="Gibson 3"/>
              </a:rPr>
              <a:t>A FIRE ENGINE CANNOT BE IN TWO PLACES AT ONCE!</a:t>
            </a:r>
          </a:p>
        </p:txBody>
      </p:sp>
      <p:sp>
        <p:nvSpPr>
          <p:cNvPr id="12" name="TextBox 12"/>
          <p:cNvSpPr txBox="1"/>
          <p:nvPr/>
        </p:nvSpPr>
        <p:spPr>
          <a:xfrm>
            <a:off x="9474746" y="4954459"/>
            <a:ext cx="6815445" cy="2428875"/>
          </a:xfrm>
          <a:prstGeom prst="rect">
            <a:avLst/>
          </a:prstGeom>
        </p:spPr>
        <p:txBody>
          <a:bodyPr lIns="0" tIns="0" rIns="0" bIns="0" rtlCol="0" anchor="t">
            <a:spAutoFit/>
          </a:bodyPr>
          <a:lstStyle/>
          <a:p>
            <a:pPr>
              <a:lnSpc>
                <a:spcPts val="3899"/>
              </a:lnSpc>
            </a:pPr>
            <a:r>
              <a:rPr lang="en-US" sz="2999" spc="149">
                <a:solidFill>
                  <a:srgbClr val="FFFFFF"/>
                </a:solidFill>
                <a:latin typeface="Gibson 2"/>
              </a:rPr>
              <a:t>All 999 calls are instantly traced </a:t>
            </a:r>
          </a:p>
          <a:p>
            <a:pPr>
              <a:lnSpc>
                <a:spcPts val="3899"/>
              </a:lnSpc>
            </a:pPr>
            <a:r>
              <a:rPr lang="en-US" sz="2999" spc="149">
                <a:solidFill>
                  <a:srgbClr val="FFFFFF"/>
                </a:solidFill>
                <a:latin typeface="Gibson 2"/>
              </a:rPr>
              <a:t>and recorded.</a:t>
            </a:r>
          </a:p>
          <a:p>
            <a:pPr>
              <a:lnSpc>
                <a:spcPts val="3899"/>
              </a:lnSpc>
            </a:pPr>
            <a:endParaRPr lang="en-US" sz="2999" spc="149">
              <a:solidFill>
                <a:srgbClr val="FFFFFF"/>
              </a:solidFill>
              <a:latin typeface="Gibson 2"/>
            </a:endParaRPr>
          </a:p>
          <a:p>
            <a:pPr>
              <a:lnSpc>
                <a:spcPts val="3899"/>
              </a:lnSpc>
            </a:pPr>
            <a:r>
              <a:rPr lang="en-US" sz="2999" spc="149">
                <a:solidFill>
                  <a:srgbClr val="FFFFFF"/>
                </a:solidFill>
                <a:latin typeface="Gibson 2"/>
              </a:rPr>
              <a:t>The penalty for hoax calls can be </a:t>
            </a:r>
          </a:p>
          <a:p>
            <a:pPr>
              <a:lnSpc>
                <a:spcPts val="3899"/>
              </a:lnSpc>
            </a:pPr>
            <a:r>
              <a:rPr lang="en-US" sz="2999" spc="149">
                <a:solidFill>
                  <a:srgbClr val="FFFFFF"/>
                </a:solidFill>
                <a:latin typeface="Gibson 2"/>
              </a:rPr>
              <a:t>3 months in prison or a £2,500 fine.</a:t>
            </a:r>
          </a:p>
        </p:txBody>
      </p:sp>
      <p:grpSp>
        <p:nvGrpSpPr>
          <p:cNvPr id="13" name="Group 13"/>
          <p:cNvGrpSpPr/>
          <p:nvPr/>
        </p:nvGrpSpPr>
        <p:grpSpPr>
          <a:xfrm>
            <a:off x="9355560" y="8612003"/>
            <a:ext cx="6535186" cy="646297"/>
            <a:chOff x="0" y="0"/>
            <a:chExt cx="8713582" cy="861729"/>
          </a:xfrm>
        </p:grpSpPr>
        <p:sp>
          <p:nvSpPr>
            <p:cNvPr id="14" name="TextBox 14"/>
            <p:cNvSpPr txBox="1"/>
            <p:nvPr/>
          </p:nvSpPr>
          <p:spPr>
            <a:xfrm>
              <a:off x="5089073" y="-9525"/>
              <a:ext cx="3624509" cy="871254"/>
            </a:xfrm>
            <a:prstGeom prst="rect">
              <a:avLst/>
            </a:prstGeom>
          </p:spPr>
          <p:txBody>
            <a:bodyPr lIns="0" tIns="0" rIns="0" bIns="0" rtlCol="0" anchor="t">
              <a:spAutoFit/>
            </a:bodyPr>
            <a:lstStyle/>
            <a:p>
              <a:pPr>
                <a:lnSpc>
                  <a:spcPts val="5088"/>
                </a:lnSpc>
              </a:pPr>
              <a:r>
                <a:rPr lang="en-US" sz="4240" spc="212">
                  <a:solidFill>
                    <a:srgbClr val="FFFFFF"/>
                  </a:solidFill>
                  <a:latin typeface="Gibson 3"/>
                </a:rPr>
                <a:t>YOU ACT.</a:t>
              </a:r>
            </a:p>
          </p:txBody>
        </p:sp>
        <p:sp>
          <p:nvSpPr>
            <p:cNvPr id="15" name="TextBox 15"/>
            <p:cNvSpPr txBox="1"/>
            <p:nvPr/>
          </p:nvSpPr>
          <p:spPr>
            <a:xfrm>
              <a:off x="0" y="66675"/>
              <a:ext cx="5020790" cy="795054"/>
            </a:xfrm>
            <a:prstGeom prst="rect">
              <a:avLst/>
            </a:prstGeom>
          </p:spPr>
          <p:txBody>
            <a:bodyPr lIns="0" tIns="0" rIns="0" bIns="0" rtlCol="0" anchor="t">
              <a:spAutoFit/>
            </a:bodyPr>
            <a:lstStyle/>
            <a:p>
              <a:pPr>
                <a:lnSpc>
                  <a:spcPts val="4240"/>
                </a:lnSpc>
              </a:pPr>
              <a:r>
                <a:rPr lang="en-US" sz="4240" spc="212">
                  <a:solidFill>
                    <a:srgbClr val="FFFFFF"/>
                  </a:solidFill>
                  <a:latin typeface="Gibson 2"/>
                </a:rPr>
                <a:t>THINK BEFORE</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7462489" y="0"/>
            <a:ext cx="825511" cy="10287000"/>
          </a:xfrm>
          <a:prstGeom prst="rect">
            <a:avLst/>
          </a:prstGeom>
          <a:solidFill>
            <a:srgbClr val="AC202D"/>
          </a:solidFill>
        </p:spPr>
      </p:sp>
      <p:sp>
        <p:nvSpPr>
          <p:cNvPr id="3" name="Freeform 3"/>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3">
              <a:alphaModFix amt="7999"/>
            </a:blip>
            <a:stretch>
              <a:fillRect l="-840253" t="-28239" r="-510029" b="-36355"/>
            </a:stretch>
          </a:blipFill>
        </p:spPr>
      </p:sp>
      <p:sp>
        <p:nvSpPr>
          <p:cNvPr id="4" name="Freeform 4"/>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4">
              <a:alphaModFix amt="25000"/>
            </a:blip>
            <a:stretch>
              <a:fillRect l="-4881" t="-1435266" r="-11978" b="-91808"/>
            </a:stretch>
          </a:blipFill>
        </p:spPr>
      </p:sp>
      <p:grpSp>
        <p:nvGrpSpPr>
          <p:cNvPr id="5" name="Group 5"/>
          <p:cNvGrpSpPr/>
          <p:nvPr/>
        </p:nvGrpSpPr>
        <p:grpSpPr>
          <a:xfrm>
            <a:off x="1028700" y="2862353"/>
            <a:ext cx="308293" cy="308293"/>
            <a:chOff x="0" y="0"/>
            <a:chExt cx="578338" cy="578338"/>
          </a:xfrm>
        </p:grpSpPr>
        <p:sp>
          <p:nvSpPr>
            <p:cNvPr id="6" name="Freeform 6"/>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sp>
        <p:sp>
          <p:nvSpPr>
            <p:cNvPr id="7" name="TextBox 7"/>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8" name="Group 8"/>
          <p:cNvGrpSpPr/>
          <p:nvPr/>
        </p:nvGrpSpPr>
        <p:grpSpPr>
          <a:xfrm>
            <a:off x="1028700" y="3852953"/>
            <a:ext cx="308293" cy="308293"/>
            <a:chOff x="0" y="0"/>
            <a:chExt cx="578338" cy="578338"/>
          </a:xfrm>
        </p:grpSpPr>
        <p:sp>
          <p:nvSpPr>
            <p:cNvPr id="9" name="Freeform 9"/>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sp>
        <p:sp>
          <p:nvSpPr>
            <p:cNvPr id="10" name="TextBox 10"/>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11" name="Group 11"/>
          <p:cNvGrpSpPr/>
          <p:nvPr/>
        </p:nvGrpSpPr>
        <p:grpSpPr>
          <a:xfrm>
            <a:off x="1028700" y="5253128"/>
            <a:ext cx="308293" cy="308293"/>
            <a:chOff x="0" y="0"/>
            <a:chExt cx="578338" cy="578338"/>
          </a:xfrm>
        </p:grpSpPr>
        <p:sp>
          <p:nvSpPr>
            <p:cNvPr id="12" name="Freeform 12"/>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sp>
        <p:sp>
          <p:nvSpPr>
            <p:cNvPr id="13" name="TextBox 13"/>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14" name="Group 14"/>
          <p:cNvGrpSpPr/>
          <p:nvPr/>
        </p:nvGrpSpPr>
        <p:grpSpPr>
          <a:xfrm>
            <a:off x="1028700" y="6653303"/>
            <a:ext cx="308293" cy="308293"/>
            <a:chOff x="0" y="0"/>
            <a:chExt cx="578338" cy="578338"/>
          </a:xfrm>
        </p:grpSpPr>
        <p:sp>
          <p:nvSpPr>
            <p:cNvPr id="15" name="Freeform 15"/>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sp>
        <p:sp>
          <p:nvSpPr>
            <p:cNvPr id="16" name="TextBox 16"/>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17" name="Group 17"/>
          <p:cNvGrpSpPr/>
          <p:nvPr/>
        </p:nvGrpSpPr>
        <p:grpSpPr>
          <a:xfrm>
            <a:off x="1028700" y="7643903"/>
            <a:ext cx="308293" cy="308293"/>
            <a:chOff x="0" y="0"/>
            <a:chExt cx="578338" cy="578338"/>
          </a:xfrm>
        </p:grpSpPr>
        <p:sp>
          <p:nvSpPr>
            <p:cNvPr id="18" name="Freeform 18"/>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sp>
        <p:sp>
          <p:nvSpPr>
            <p:cNvPr id="19" name="TextBox 19"/>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sp>
        <p:nvSpPr>
          <p:cNvPr id="20" name="Freeform 20"/>
          <p:cNvSpPr/>
          <p:nvPr/>
        </p:nvSpPr>
        <p:spPr>
          <a:xfrm>
            <a:off x="9467850" y="1028700"/>
            <a:ext cx="7374158" cy="9236598"/>
          </a:xfrm>
          <a:custGeom>
            <a:avLst/>
            <a:gdLst/>
            <a:ahLst/>
            <a:cxnLst/>
            <a:rect l="l" t="t" r="r" b="b"/>
            <a:pathLst>
              <a:path w="7374158" h="9236598">
                <a:moveTo>
                  <a:pt x="0" y="0"/>
                </a:moveTo>
                <a:lnTo>
                  <a:pt x="7374158" y="0"/>
                </a:lnTo>
                <a:lnTo>
                  <a:pt x="7374158" y="9236598"/>
                </a:lnTo>
                <a:lnTo>
                  <a:pt x="0" y="9236598"/>
                </a:lnTo>
                <a:lnTo>
                  <a:pt x="0" y="0"/>
                </a:lnTo>
                <a:close/>
              </a:path>
            </a:pathLst>
          </a:custGeom>
          <a:blipFill>
            <a:blip r:embed="rId5"/>
            <a:stretch>
              <a:fillRect l="-61970" r="-25914"/>
            </a:stretch>
          </a:blipFill>
        </p:spPr>
      </p:sp>
      <p:sp>
        <p:nvSpPr>
          <p:cNvPr id="21" name="TextBox 21"/>
          <p:cNvSpPr txBox="1"/>
          <p:nvPr/>
        </p:nvSpPr>
        <p:spPr>
          <a:xfrm>
            <a:off x="1028700" y="980328"/>
            <a:ext cx="5295900" cy="679450"/>
          </a:xfrm>
          <a:prstGeom prst="rect">
            <a:avLst/>
          </a:prstGeom>
        </p:spPr>
        <p:txBody>
          <a:bodyPr lIns="0" tIns="0" rIns="0" bIns="0" rtlCol="0" anchor="t">
            <a:spAutoFit/>
          </a:bodyPr>
          <a:lstStyle/>
          <a:p>
            <a:pPr>
              <a:lnSpc>
                <a:spcPts val="5000"/>
              </a:lnSpc>
            </a:pPr>
            <a:r>
              <a:rPr lang="en-US" sz="5000" spc="125">
                <a:solidFill>
                  <a:srgbClr val="3B3B3B"/>
                </a:solidFill>
                <a:latin typeface="Gibson 3"/>
              </a:rPr>
              <a:t>FIREFIGHTERS</a:t>
            </a:r>
          </a:p>
        </p:txBody>
      </p:sp>
      <p:sp>
        <p:nvSpPr>
          <p:cNvPr id="22" name="TextBox 22"/>
          <p:cNvSpPr txBox="1"/>
          <p:nvPr/>
        </p:nvSpPr>
        <p:spPr>
          <a:xfrm>
            <a:off x="1028700" y="1611471"/>
            <a:ext cx="6593214" cy="638175"/>
          </a:xfrm>
          <a:prstGeom prst="rect">
            <a:avLst/>
          </a:prstGeom>
        </p:spPr>
        <p:txBody>
          <a:bodyPr lIns="0" tIns="0" rIns="0" bIns="0" rtlCol="0" anchor="t">
            <a:spAutoFit/>
          </a:bodyPr>
          <a:lstStyle/>
          <a:p>
            <a:pPr>
              <a:lnSpc>
                <a:spcPts val="4950"/>
              </a:lnSpc>
            </a:pPr>
            <a:r>
              <a:rPr lang="en-US" sz="4500" spc="225">
                <a:solidFill>
                  <a:srgbClr val="3B3B3B"/>
                </a:solidFill>
                <a:latin typeface="Gibson 2"/>
              </a:rPr>
              <a:t>ARE HERE TO HELP YOU</a:t>
            </a:r>
          </a:p>
        </p:txBody>
      </p:sp>
      <p:sp>
        <p:nvSpPr>
          <p:cNvPr id="23" name="TextBox 23"/>
          <p:cNvSpPr txBox="1"/>
          <p:nvPr/>
        </p:nvSpPr>
        <p:spPr>
          <a:xfrm>
            <a:off x="1678916" y="2803933"/>
            <a:ext cx="6870868" cy="3651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Firefighters are here to</a:t>
            </a:r>
          </a:p>
        </p:txBody>
      </p:sp>
      <p:sp>
        <p:nvSpPr>
          <p:cNvPr id="24" name="TextBox 24"/>
          <p:cNvSpPr txBox="1"/>
          <p:nvPr/>
        </p:nvSpPr>
        <p:spPr>
          <a:xfrm>
            <a:off x="1678916" y="3794533"/>
            <a:ext cx="6870868" cy="3651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In 2022</a:t>
            </a:r>
          </a:p>
        </p:txBody>
      </p:sp>
      <p:sp>
        <p:nvSpPr>
          <p:cNvPr id="25" name="TextBox 25"/>
          <p:cNvSpPr txBox="1"/>
          <p:nvPr/>
        </p:nvSpPr>
        <p:spPr>
          <a:xfrm>
            <a:off x="1678916" y="5194708"/>
            <a:ext cx="6870868" cy="3651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Attacks on Emergency Service Workers </a:t>
            </a:r>
          </a:p>
        </p:txBody>
      </p:sp>
      <p:sp>
        <p:nvSpPr>
          <p:cNvPr id="26" name="TextBox 26"/>
          <p:cNvSpPr txBox="1"/>
          <p:nvPr/>
        </p:nvSpPr>
        <p:spPr>
          <a:xfrm>
            <a:off x="1678916" y="6594883"/>
            <a:ext cx="6870868" cy="3651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If a firefighter or a fire engine is attacked</a:t>
            </a:r>
          </a:p>
        </p:txBody>
      </p:sp>
      <p:sp>
        <p:nvSpPr>
          <p:cNvPr id="27" name="TextBox 27"/>
          <p:cNvSpPr txBox="1"/>
          <p:nvPr/>
        </p:nvSpPr>
        <p:spPr>
          <a:xfrm>
            <a:off x="1678916" y="7585483"/>
            <a:ext cx="6870868" cy="3651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What would happen if someone you loved</a:t>
            </a:r>
          </a:p>
        </p:txBody>
      </p:sp>
      <p:sp>
        <p:nvSpPr>
          <p:cNvPr id="28" name="TextBox 28"/>
          <p:cNvSpPr txBox="1"/>
          <p:nvPr/>
        </p:nvSpPr>
        <p:spPr>
          <a:xfrm>
            <a:off x="1678916" y="3130958"/>
            <a:ext cx="7302189" cy="415925"/>
          </a:xfrm>
          <a:prstGeom prst="rect">
            <a:avLst/>
          </a:prstGeom>
        </p:spPr>
        <p:txBody>
          <a:bodyPr lIns="0" tIns="0" rIns="0" bIns="0" rtlCol="0" anchor="t">
            <a:spAutoFit/>
          </a:bodyPr>
          <a:lstStyle/>
          <a:p>
            <a:pPr>
              <a:lnSpc>
                <a:spcPts val="3249"/>
              </a:lnSpc>
            </a:pPr>
            <a:r>
              <a:rPr lang="en-US" sz="2499" spc="62">
                <a:solidFill>
                  <a:srgbClr val="3B3B3B"/>
                </a:solidFill>
                <a:latin typeface="Gibson 2"/>
              </a:rPr>
              <a:t>keep everyone safe, especially on Bonfire Night.</a:t>
            </a:r>
          </a:p>
        </p:txBody>
      </p:sp>
      <p:sp>
        <p:nvSpPr>
          <p:cNvPr id="29" name="TextBox 29"/>
          <p:cNvSpPr txBox="1"/>
          <p:nvPr/>
        </p:nvSpPr>
        <p:spPr>
          <a:xfrm>
            <a:off x="1678916" y="4121558"/>
            <a:ext cx="6489389" cy="825500"/>
          </a:xfrm>
          <a:prstGeom prst="rect">
            <a:avLst/>
          </a:prstGeom>
        </p:spPr>
        <p:txBody>
          <a:bodyPr lIns="0" tIns="0" rIns="0" bIns="0" rtlCol="0" anchor="t">
            <a:spAutoFit/>
          </a:bodyPr>
          <a:lstStyle/>
          <a:p>
            <a:pPr>
              <a:lnSpc>
                <a:spcPts val="3249"/>
              </a:lnSpc>
            </a:pPr>
            <a:r>
              <a:rPr lang="en-US" sz="2499" spc="62">
                <a:solidFill>
                  <a:srgbClr val="3B3B3B"/>
                </a:solidFill>
                <a:latin typeface="Gibson 2"/>
              </a:rPr>
              <a:t>there were five attacks on fire crews responding to incidents during Bonfire Night.</a:t>
            </a:r>
          </a:p>
        </p:txBody>
      </p:sp>
      <p:sp>
        <p:nvSpPr>
          <p:cNvPr id="30" name="TextBox 30"/>
          <p:cNvSpPr txBox="1"/>
          <p:nvPr/>
        </p:nvSpPr>
        <p:spPr>
          <a:xfrm>
            <a:off x="1678916" y="5521733"/>
            <a:ext cx="6870868" cy="825500"/>
          </a:xfrm>
          <a:prstGeom prst="rect">
            <a:avLst/>
          </a:prstGeom>
        </p:spPr>
        <p:txBody>
          <a:bodyPr lIns="0" tIns="0" rIns="0" bIns="0" rtlCol="0" anchor="t">
            <a:spAutoFit/>
          </a:bodyPr>
          <a:lstStyle/>
          <a:p>
            <a:pPr>
              <a:lnSpc>
                <a:spcPts val="3249"/>
              </a:lnSpc>
            </a:pPr>
            <a:r>
              <a:rPr lang="en-US" sz="2499" spc="62">
                <a:solidFill>
                  <a:srgbClr val="3B3B3B"/>
                </a:solidFill>
                <a:latin typeface="Gibson 2"/>
              </a:rPr>
              <a:t>made up 13% of all assaults recorded in Scotland in 2020, averaging 20 incidents a day.</a:t>
            </a:r>
          </a:p>
        </p:txBody>
      </p:sp>
      <p:sp>
        <p:nvSpPr>
          <p:cNvPr id="31" name="TextBox 31"/>
          <p:cNvSpPr txBox="1"/>
          <p:nvPr/>
        </p:nvSpPr>
        <p:spPr>
          <a:xfrm>
            <a:off x="1678916" y="6921908"/>
            <a:ext cx="6489389" cy="415925"/>
          </a:xfrm>
          <a:prstGeom prst="rect">
            <a:avLst/>
          </a:prstGeom>
        </p:spPr>
        <p:txBody>
          <a:bodyPr lIns="0" tIns="0" rIns="0" bIns="0" rtlCol="0" anchor="t">
            <a:spAutoFit/>
          </a:bodyPr>
          <a:lstStyle/>
          <a:p>
            <a:pPr>
              <a:lnSpc>
                <a:spcPts val="3249"/>
              </a:lnSpc>
            </a:pPr>
            <a:r>
              <a:rPr lang="en-US" sz="2499" spc="62">
                <a:solidFill>
                  <a:srgbClr val="3B3B3B"/>
                </a:solidFill>
                <a:latin typeface="Gibson 2"/>
              </a:rPr>
              <a:t>they cannot help someone who needs them.</a:t>
            </a:r>
          </a:p>
        </p:txBody>
      </p:sp>
      <p:sp>
        <p:nvSpPr>
          <p:cNvPr id="32" name="TextBox 32"/>
          <p:cNvSpPr txBox="1"/>
          <p:nvPr/>
        </p:nvSpPr>
        <p:spPr>
          <a:xfrm>
            <a:off x="1678916" y="7912508"/>
            <a:ext cx="6489389" cy="825500"/>
          </a:xfrm>
          <a:prstGeom prst="rect">
            <a:avLst/>
          </a:prstGeom>
        </p:spPr>
        <p:txBody>
          <a:bodyPr lIns="0" tIns="0" rIns="0" bIns="0" rtlCol="0" anchor="t">
            <a:spAutoFit/>
          </a:bodyPr>
          <a:lstStyle/>
          <a:p>
            <a:pPr>
              <a:lnSpc>
                <a:spcPts val="3249"/>
              </a:lnSpc>
            </a:pPr>
            <a:r>
              <a:rPr lang="en-US" sz="2499" spc="62">
                <a:solidFill>
                  <a:srgbClr val="3B3B3B"/>
                </a:solidFill>
                <a:latin typeface="Gibson 2"/>
              </a:rPr>
              <a:t>needed our help because they were in a house fire or a road traffic incident?</a:t>
            </a:r>
          </a:p>
        </p:txBody>
      </p:sp>
      <p:sp>
        <p:nvSpPr>
          <p:cNvPr id="33" name="Freeform 33"/>
          <p:cNvSpPr/>
          <p:nvPr/>
        </p:nvSpPr>
        <p:spPr>
          <a:xfrm rot="-5400000">
            <a:off x="10087320" y="3532312"/>
            <a:ext cx="6135217" cy="7374158"/>
          </a:xfrm>
          <a:custGeom>
            <a:avLst/>
            <a:gdLst/>
            <a:ahLst/>
            <a:cxnLst/>
            <a:rect l="l" t="t" r="r" b="b"/>
            <a:pathLst>
              <a:path w="6135217" h="7374158">
                <a:moveTo>
                  <a:pt x="0" y="0"/>
                </a:moveTo>
                <a:lnTo>
                  <a:pt x="6135218" y="0"/>
                </a:lnTo>
                <a:lnTo>
                  <a:pt x="6135218" y="7374158"/>
                </a:lnTo>
                <a:lnTo>
                  <a:pt x="0" y="7374158"/>
                </a:lnTo>
                <a:lnTo>
                  <a:pt x="0" y="0"/>
                </a:lnTo>
                <a:close/>
              </a:path>
            </a:pathLst>
          </a:custGeom>
          <a:blipFill>
            <a:blip r:embed="rId4">
              <a:alphaModFix amt="25000"/>
            </a:blip>
            <a:stretch>
              <a:fillRect t="-33526" r="-50904" b="-6753"/>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840753"/>
            <a:ext cx="13570572" cy="7633447"/>
            <a:chOff x="0" y="0"/>
            <a:chExt cx="18094096" cy="10177929"/>
          </a:xfrm>
        </p:grpSpPr>
        <p:pic>
          <p:nvPicPr>
            <p:cNvPr id="3" name="Picture 3"/>
            <p:cNvPicPr>
              <a:picLocks noChangeAspect="1"/>
            </p:cNvPicPr>
            <p:nvPr/>
          </p:nvPicPr>
          <p:blipFill>
            <a:blip r:embed="rId3"/>
            <a:srcRect l="3074" r="3074"/>
            <a:stretch>
              <a:fillRect/>
            </a:stretch>
          </p:blipFill>
          <p:spPr>
            <a:xfrm>
              <a:off x="0" y="0"/>
              <a:ext cx="18094096" cy="10177929"/>
            </a:xfrm>
            <a:prstGeom prst="rect">
              <a:avLst/>
            </a:prstGeom>
          </p:spPr>
        </p:pic>
      </p:grpSp>
      <p:sp>
        <p:nvSpPr>
          <p:cNvPr id="4" name="Freeform 4"/>
          <p:cNvSpPr/>
          <p:nvPr/>
        </p:nvSpPr>
        <p:spPr>
          <a:xfrm rot="5400000" flipH="1">
            <a:off x="4025838" y="-1127809"/>
            <a:ext cx="7633447" cy="13570572"/>
          </a:xfrm>
          <a:custGeom>
            <a:avLst/>
            <a:gdLst/>
            <a:ahLst/>
            <a:cxnLst/>
            <a:rect l="l" t="t" r="r" b="b"/>
            <a:pathLst>
              <a:path w="7633447" h="13570572">
                <a:moveTo>
                  <a:pt x="7633446" y="0"/>
                </a:moveTo>
                <a:lnTo>
                  <a:pt x="0" y="0"/>
                </a:lnTo>
                <a:lnTo>
                  <a:pt x="0" y="13570572"/>
                </a:lnTo>
                <a:lnTo>
                  <a:pt x="7633446" y="13570572"/>
                </a:lnTo>
                <a:lnTo>
                  <a:pt x="7633446" y="0"/>
                </a:lnTo>
                <a:close/>
              </a:path>
            </a:pathLst>
          </a:custGeom>
          <a:blipFill>
            <a:blip r:embed="rId4"/>
            <a:stretch>
              <a:fillRect l="-59111"/>
            </a:stretch>
          </a:blipFill>
        </p:spPr>
      </p:sp>
      <p:grpSp>
        <p:nvGrpSpPr>
          <p:cNvPr id="5" name="Group 5"/>
          <p:cNvGrpSpPr/>
          <p:nvPr/>
        </p:nvGrpSpPr>
        <p:grpSpPr>
          <a:xfrm>
            <a:off x="1598206" y="7151117"/>
            <a:ext cx="3806945" cy="683350"/>
            <a:chOff x="0" y="0"/>
            <a:chExt cx="5075927" cy="911133"/>
          </a:xfrm>
        </p:grpSpPr>
        <p:grpSp>
          <p:nvGrpSpPr>
            <p:cNvPr id="6" name="Group 6"/>
            <p:cNvGrpSpPr/>
            <p:nvPr/>
          </p:nvGrpSpPr>
          <p:grpSpPr>
            <a:xfrm>
              <a:off x="0" y="0"/>
              <a:ext cx="5075927" cy="911133"/>
              <a:chOff x="0" y="0"/>
              <a:chExt cx="980364" cy="175976"/>
            </a:xfrm>
          </p:grpSpPr>
          <p:sp>
            <p:nvSpPr>
              <p:cNvPr id="7" name="Freeform 7"/>
              <p:cNvSpPr/>
              <p:nvPr/>
            </p:nvSpPr>
            <p:spPr>
              <a:xfrm>
                <a:off x="0" y="0"/>
                <a:ext cx="980364" cy="175976"/>
              </a:xfrm>
              <a:custGeom>
                <a:avLst/>
                <a:gdLst/>
                <a:ahLst/>
                <a:cxnLst/>
                <a:rect l="l" t="t" r="r" b="b"/>
                <a:pathLst>
                  <a:path w="980364" h="175976">
                    <a:moveTo>
                      <a:pt x="0" y="0"/>
                    </a:moveTo>
                    <a:lnTo>
                      <a:pt x="980364" y="0"/>
                    </a:lnTo>
                    <a:lnTo>
                      <a:pt x="980364" y="175976"/>
                    </a:lnTo>
                    <a:lnTo>
                      <a:pt x="0" y="175976"/>
                    </a:lnTo>
                    <a:close/>
                  </a:path>
                </a:pathLst>
              </a:custGeom>
              <a:solidFill>
                <a:srgbClr val="AC202D"/>
              </a:solidFill>
            </p:spPr>
          </p:sp>
          <p:sp>
            <p:nvSpPr>
              <p:cNvPr id="8" name="TextBox 8"/>
              <p:cNvSpPr txBox="1"/>
              <p:nvPr/>
            </p:nvSpPr>
            <p:spPr>
              <a:xfrm>
                <a:off x="0" y="-38100"/>
                <a:ext cx="980364" cy="214076"/>
              </a:xfrm>
              <a:prstGeom prst="rect">
                <a:avLst/>
              </a:prstGeom>
            </p:spPr>
            <p:txBody>
              <a:bodyPr lIns="58832" tIns="58832" rIns="58832" bIns="58832" rtlCol="0" anchor="ctr"/>
              <a:lstStyle/>
              <a:p>
                <a:pPr algn="ctr">
                  <a:lnSpc>
                    <a:spcPts val="1820"/>
                  </a:lnSpc>
                </a:pPr>
                <a:endParaRPr/>
              </a:p>
            </p:txBody>
          </p:sp>
        </p:grpSp>
        <p:sp>
          <p:nvSpPr>
            <p:cNvPr id="9" name="TextBox 9"/>
            <p:cNvSpPr txBox="1"/>
            <p:nvPr/>
          </p:nvSpPr>
          <p:spPr>
            <a:xfrm>
              <a:off x="297875" y="86368"/>
              <a:ext cx="4519809" cy="789362"/>
            </a:xfrm>
            <a:prstGeom prst="rect">
              <a:avLst/>
            </a:prstGeom>
          </p:spPr>
          <p:txBody>
            <a:bodyPr lIns="0" tIns="0" rIns="0" bIns="0" rtlCol="0" anchor="t">
              <a:spAutoFit/>
            </a:bodyPr>
            <a:lstStyle/>
            <a:p>
              <a:pPr>
                <a:lnSpc>
                  <a:spcPts val="4602"/>
                </a:lnSpc>
              </a:pPr>
              <a:r>
                <a:rPr lang="en-US" sz="3835" spc="191">
                  <a:solidFill>
                    <a:srgbClr val="FFFFFF"/>
                  </a:solidFill>
                  <a:latin typeface="Gibson 1"/>
                </a:rPr>
                <a:t>FIREFIGHTERS</a:t>
              </a:r>
            </a:p>
          </p:txBody>
        </p:sp>
      </p:grpSp>
      <p:sp>
        <p:nvSpPr>
          <p:cNvPr id="10" name="AutoShape 10"/>
          <p:cNvSpPr/>
          <p:nvPr/>
        </p:nvSpPr>
        <p:spPr>
          <a:xfrm>
            <a:off x="1028700" y="9222388"/>
            <a:ext cx="13570572" cy="251812"/>
          </a:xfrm>
          <a:prstGeom prst="rect">
            <a:avLst/>
          </a:prstGeom>
          <a:solidFill>
            <a:srgbClr val="AC202D"/>
          </a:solidFill>
        </p:spPr>
      </p:sp>
      <p:sp>
        <p:nvSpPr>
          <p:cNvPr id="11" name="TextBox 11"/>
          <p:cNvSpPr txBox="1"/>
          <p:nvPr/>
        </p:nvSpPr>
        <p:spPr>
          <a:xfrm>
            <a:off x="1028700" y="980328"/>
            <a:ext cx="4406900" cy="679450"/>
          </a:xfrm>
          <a:prstGeom prst="rect">
            <a:avLst/>
          </a:prstGeom>
        </p:spPr>
        <p:txBody>
          <a:bodyPr lIns="0" tIns="0" rIns="0" bIns="0" rtlCol="0" anchor="t">
            <a:spAutoFit/>
          </a:bodyPr>
          <a:lstStyle/>
          <a:p>
            <a:pPr>
              <a:lnSpc>
                <a:spcPts val="5000"/>
              </a:lnSpc>
            </a:pPr>
            <a:r>
              <a:rPr lang="en-US" sz="5000" spc="125">
                <a:solidFill>
                  <a:srgbClr val="3B3B3B"/>
                </a:solidFill>
                <a:latin typeface="Gibson 3"/>
              </a:rPr>
              <a:t>FIREFIGHTERS</a:t>
            </a:r>
          </a:p>
        </p:txBody>
      </p:sp>
      <p:sp>
        <p:nvSpPr>
          <p:cNvPr id="12" name="TextBox 12"/>
          <p:cNvSpPr txBox="1"/>
          <p:nvPr/>
        </p:nvSpPr>
        <p:spPr>
          <a:xfrm>
            <a:off x="5525318" y="986678"/>
            <a:ext cx="7237365" cy="638175"/>
          </a:xfrm>
          <a:prstGeom prst="rect">
            <a:avLst/>
          </a:prstGeom>
        </p:spPr>
        <p:txBody>
          <a:bodyPr lIns="0" tIns="0" rIns="0" bIns="0" rtlCol="0" anchor="t">
            <a:spAutoFit/>
          </a:bodyPr>
          <a:lstStyle/>
          <a:p>
            <a:pPr>
              <a:lnSpc>
                <a:spcPts val="4950"/>
              </a:lnSpc>
            </a:pPr>
            <a:r>
              <a:rPr lang="en-US" sz="4500" spc="225">
                <a:solidFill>
                  <a:srgbClr val="3B3B3B"/>
                </a:solidFill>
                <a:latin typeface="Gibson 2"/>
              </a:rPr>
              <a:t>ARE HERE TO HELP YOU</a:t>
            </a:r>
          </a:p>
        </p:txBody>
      </p:sp>
      <p:sp>
        <p:nvSpPr>
          <p:cNvPr id="13" name="Freeform 13"/>
          <p:cNvSpPr/>
          <p:nvPr/>
        </p:nvSpPr>
        <p:spPr>
          <a:xfrm>
            <a:off x="12956362" y="2062746"/>
            <a:ext cx="1394296" cy="1398377"/>
          </a:xfrm>
          <a:custGeom>
            <a:avLst/>
            <a:gdLst/>
            <a:ahLst/>
            <a:cxnLst/>
            <a:rect l="l" t="t" r="r" b="b"/>
            <a:pathLst>
              <a:path w="1394296" h="1398377">
                <a:moveTo>
                  <a:pt x="0" y="0"/>
                </a:moveTo>
                <a:lnTo>
                  <a:pt x="1394296" y="0"/>
                </a:lnTo>
                <a:lnTo>
                  <a:pt x="1394296" y="1398377"/>
                </a:lnTo>
                <a:lnTo>
                  <a:pt x="0" y="1398377"/>
                </a:lnTo>
                <a:lnTo>
                  <a:pt x="0" y="0"/>
                </a:lnTo>
                <a:close/>
              </a:path>
            </a:pathLst>
          </a:custGeom>
          <a:blipFill>
            <a:blip r:embed="rId5"/>
            <a:stretch>
              <a:fillRect/>
            </a:stretch>
          </a:blipFill>
        </p:spPr>
      </p:sp>
      <p:sp>
        <p:nvSpPr>
          <p:cNvPr id="14" name="AutoShape 14"/>
          <p:cNvSpPr/>
          <p:nvPr/>
        </p:nvSpPr>
        <p:spPr>
          <a:xfrm>
            <a:off x="17462489" y="0"/>
            <a:ext cx="825511" cy="10287000"/>
          </a:xfrm>
          <a:prstGeom prst="rect">
            <a:avLst/>
          </a:prstGeom>
          <a:solidFill>
            <a:srgbClr val="AC202D"/>
          </a:solidFill>
        </p:spPr>
      </p:sp>
      <p:sp>
        <p:nvSpPr>
          <p:cNvPr id="15" name="Freeform 15"/>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6">
              <a:alphaModFix amt="7999"/>
            </a:blip>
            <a:stretch>
              <a:fillRect l="-840253" t="-28239" r="-510029" b="-36355"/>
            </a:stretch>
          </a:blipFill>
        </p:spPr>
      </p:sp>
      <p:sp>
        <p:nvSpPr>
          <p:cNvPr id="16" name="Freeform 16"/>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4">
              <a:alphaModFix amt="25000"/>
            </a:blip>
            <a:stretch>
              <a:fillRect l="-4881" t="-1435266" r="-11978" b="-91808"/>
            </a:stretch>
          </a:blipFill>
        </p:spPr>
      </p:sp>
      <p:sp>
        <p:nvSpPr>
          <p:cNvPr id="17" name="TextBox 17"/>
          <p:cNvSpPr txBox="1"/>
          <p:nvPr/>
        </p:nvSpPr>
        <p:spPr>
          <a:xfrm>
            <a:off x="1598206" y="7958292"/>
            <a:ext cx="5080440" cy="917657"/>
          </a:xfrm>
          <a:prstGeom prst="rect">
            <a:avLst/>
          </a:prstGeom>
        </p:spPr>
        <p:txBody>
          <a:bodyPr lIns="0" tIns="0" rIns="0" bIns="0" rtlCol="0" anchor="t">
            <a:spAutoFit/>
          </a:bodyPr>
          <a:lstStyle/>
          <a:p>
            <a:pPr>
              <a:lnSpc>
                <a:spcPts val="6891"/>
              </a:lnSpc>
            </a:pPr>
            <a:r>
              <a:rPr lang="en-US" sz="6891" spc="172">
                <a:solidFill>
                  <a:srgbClr val="FFFFFF"/>
                </a:solidFill>
                <a:latin typeface="Gibson 3"/>
              </a:rPr>
              <a:t>Attacked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a:videoFile r:link="rId1"/>
          </p:nvPr>
        </p:nvPicPr>
        <p:blipFill>
          <a:blip r:embed="rId3"/>
          <a:stretch>
            <a:fillRect/>
          </a:stretch>
        </p:blipFill>
        <p:spPr>
          <a:xfrm>
            <a:off x="0" y="0"/>
            <a:ext cx="18288000" cy="10286999"/>
          </a:xfrm>
          <a:prstGeom prst="rect">
            <a:avLst/>
          </a:prstGeom>
        </p:spPr>
      </p:pic>
      <p:sp>
        <p:nvSpPr>
          <p:cNvPr id="3" name="AutoShape 3"/>
          <p:cNvSpPr/>
          <p:nvPr/>
        </p:nvSpPr>
        <p:spPr>
          <a:xfrm>
            <a:off x="0" y="10069564"/>
            <a:ext cx="18288000" cy="217434"/>
          </a:xfrm>
          <a:prstGeom prst="rect">
            <a:avLst/>
          </a:prstGeom>
          <a:solidFill>
            <a:srgbClr val="AC202D"/>
          </a:solidFill>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7462489" y="0"/>
            <a:ext cx="825511" cy="10287000"/>
          </a:xfrm>
          <a:prstGeom prst="rect">
            <a:avLst/>
          </a:prstGeom>
          <a:solidFill>
            <a:srgbClr val="AC202D"/>
          </a:solidFill>
        </p:spPr>
      </p:sp>
      <p:sp>
        <p:nvSpPr>
          <p:cNvPr id="3" name="Freeform 3"/>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2">
              <a:alphaModFix amt="7999"/>
            </a:blip>
            <a:stretch>
              <a:fillRect l="-840253" t="-28239" r="-510029" b="-36355"/>
            </a:stretch>
          </a:blipFill>
        </p:spPr>
      </p:sp>
      <p:sp>
        <p:nvSpPr>
          <p:cNvPr id="4" name="Freeform 4"/>
          <p:cNvSpPr/>
          <p:nvPr/>
        </p:nvSpPr>
        <p:spPr>
          <a:xfrm rot="-5400000">
            <a:off x="12646154"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3">
              <a:alphaModFix amt="25000"/>
            </a:blip>
            <a:stretch>
              <a:fillRect l="-4881" t="-1435266" r="-11978" b="-91808"/>
            </a:stretch>
          </a:blipFill>
        </p:spPr>
      </p:sp>
      <p:grpSp>
        <p:nvGrpSpPr>
          <p:cNvPr id="5" name="Group 5"/>
          <p:cNvGrpSpPr/>
          <p:nvPr/>
        </p:nvGrpSpPr>
        <p:grpSpPr>
          <a:xfrm>
            <a:off x="1028700" y="2206451"/>
            <a:ext cx="308293" cy="308293"/>
            <a:chOff x="0" y="0"/>
            <a:chExt cx="578338" cy="578338"/>
          </a:xfrm>
        </p:grpSpPr>
        <p:sp>
          <p:nvSpPr>
            <p:cNvPr id="6" name="Freeform 6"/>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sp>
        <p:sp>
          <p:nvSpPr>
            <p:cNvPr id="7" name="TextBox 7"/>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8" name="Group 8"/>
          <p:cNvGrpSpPr/>
          <p:nvPr/>
        </p:nvGrpSpPr>
        <p:grpSpPr>
          <a:xfrm>
            <a:off x="1028700" y="3487420"/>
            <a:ext cx="308293" cy="308293"/>
            <a:chOff x="0" y="0"/>
            <a:chExt cx="578338" cy="578338"/>
          </a:xfrm>
        </p:grpSpPr>
        <p:sp>
          <p:nvSpPr>
            <p:cNvPr id="9" name="Freeform 9"/>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sp>
        <p:sp>
          <p:nvSpPr>
            <p:cNvPr id="10" name="TextBox 10"/>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sp>
        <p:nvSpPr>
          <p:cNvPr id="11" name="TextBox 11"/>
          <p:cNvSpPr txBox="1"/>
          <p:nvPr/>
        </p:nvSpPr>
        <p:spPr>
          <a:xfrm>
            <a:off x="1028700" y="980328"/>
            <a:ext cx="8115300" cy="679450"/>
          </a:xfrm>
          <a:prstGeom prst="rect">
            <a:avLst/>
          </a:prstGeom>
        </p:spPr>
        <p:txBody>
          <a:bodyPr lIns="0" tIns="0" rIns="0" bIns="0" rtlCol="0" anchor="t">
            <a:spAutoFit/>
          </a:bodyPr>
          <a:lstStyle/>
          <a:p>
            <a:pPr>
              <a:lnSpc>
                <a:spcPts val="5000"/>
              </a:lnSpc>
            </a:pPr>
            <a:r>
              <a:rPr lang="en-US" sz="5000" spc="125">
                <a:solidFill>
                  <a:srgbClr val="3B3B3B"/>
                </a:solidFill>
                <a:latin typeface="Gibson 3"/>
              </a:rPr>
              <a:t>THINK OF OTHERS</a:t>
            </a:r>
          </a:p>
        </p:txBody>
      </p:sp>
      <p:sp>
        <p:nvSpPr>
          <p:cNvPr id="12" name="TextBox 12"/>
          <p:cNvSpPr txBox="1"/>
          <p:nvPr/>
        </p:nvSpPr>
        <p:spPr>
          <a:xfrm>
            <a:off x="1552653" y="2182798"/>
            <a:ext cx="6870868" cy="3651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Animals</a:t>
            </a:r>
          </a:p>
        </p:txBody>
      </p:sp>
      <p:sp>
        <p:nvSpPr>
          <p:cNvPr id="13" name="TextBox 13"/>
          <p:cNvSpPr txBox="1"/>
          <p:nvPr/>
        </p:nvSpPr>
        <p:spPr>
          <a:xfrm>
            <a:off x="1552653" y="2593688"/>
            <a:ext cx="7302189" cy="415925"/>
          </a:xfrm>
          <a:prstGeom prst="rect">
            <a:avLst/>
          </a:prstGeom>
        </p:spPr>
        <p:txBody>
          <a:bodyPr lIns="0" tIns="0" rIns="0" bIns="0" rtlCol="0" anchor="t">
            <a:spAutoFit/>
          </a:bodyPr>
          <a:lstStyle/>
          <a:p>
            <a:pPr>
              <a:lnSpc>
                <a:spcPts val="3249"/>
              </a:lnSpc>
            </a:pPr>
            <a:r>
              <a:rPr lang="en-US" sz="2499" spc="62">
                <a:solidFill>
                  <a:srgbClr val="3B3B3B"/>
                </a:solidFill>
                <a:latin typeface="Gibson 2"/>
              </a:rPr>
              <a:t>Often find fireworks particularly distressing.</a:t>
            </a:r>
          </a:p>
        </p:txBody>
      </p:sp>
      <p:sp>
        <p:nvSpPr>
          <p:cNvPr id="14" name="TextBox 14"/>
          <p:cNvSpPr txBox="1"/>
          <p:nvPr/>
        </p:nvSpPr>
        <p:spPr>
          <a:xfrm>
            <a:off x="1552653" y="4023625"/>
            <a:ext cx="6348461" cy="1235075"/>
          </a:xfrm>
          <a:prstGeom prst="rect">
            <a:avLst/>
          </a:prstGeom>
        </p:spPr>
        <p:txBody>
          <a:bodyPr lIns="0" tIns="0" rIns="0" bIns="0" rtlCol="0" anchor="t">
            <a:spAutoFit/>
          </a:bodyPr>
          <a:lstStyle/>
          <a:p>
            <a:pPr>
              <a:lnSpc>
                <a:spcPts val="3249"/>
              </a:lnSpc>
            </a:pPr>
            <a:r>
              <a:rPr lang="en-US" sz="2499" spc="62">
                <a:solidFill>
                  <a:srgbClr val="3B3B3B"/>
                </a:solidFill>
                <a:latin typeface="Gibson 2 Extra-Light"/>
              </a:rPr>
              <a:t>Fireworks can be overwhelming for people with a sensory impairment such as those with neurological differences such as autism.</a:t>
            </a:r>
          </a:p>
        </p:txBody>
      </p:sp>
      <p:sp>
        <p:nvSpPr>
          <p:cNvPr id="15" name="TextBox 15"/>
          <p:cNvSpPr txBox="1"/>
          <p:nvPr/>
        </p:nvSpPr>
        <p:spPr>
          <a:xfrm>
            <a:off x="1552653" y="3530792"/>
            <a:ext cx="6870868" cy="3651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Other People</a:t>
            </a:r>
          </a:p>
        </p:txBody>
      </p:sp>
      <p:grpSp>
        <p:nvGrpSpPr>
          <p:cNvPr id="16" name="Group 16"/>
          <p:cNvGrpSpPr/>
          <p:nvPr/>
        </p:nvGrpSpPr>
        <p:grpSpPr>
          <a:xfrm>
            <a:off x="9467850" y="3487420"/>
            <a:ext cx="7374158" cy="6799580"/>
            <a:chOff x="0" y="0"/>
            <a:chExt cx="9832210" cy="9066107"/>
          </a:xfrm>
        </p:grpSpPr>
        <p:pic>
          <p:nvPicPr>
            <p:cNvPr id="17" name="Picture 17"/>
            <p:cNvPicPr>
              <a:picLocks noChangeAspect="1"/>
            </p:cNvPicPr>
            <p:nvPr/>
          </p:nvPicPr>
          <p:blipFill>
            <a:blip r:embed="rId4"/>
            <a:srcRect l="13872" r="13872"/>
            <a:stretch>
              <a:fillRect/>
            </a:stretch>
          </p:blipFill>
          <p:spPr>
            <a:xfrm>
              <a:off x="0" y="0"/>
              <a:ext cx="9832210" cy="9066107"/>
            </a:xfrm>
            <a:prstGeom prst="rect">
              <a:avLst/>
            </a:prstGeom>
          </p:spPr>
        </p:pic>
      </p:grpSp>
      <p:sp>
        <p:nvSpPr>
          <p:cNvPr id="18" name="Freeform 18"/>
          <p:cNvSpPr/>
          <p:nvPr/>
        </p:nvSpPr>
        <p:spPr>
          <a:xfrm>
            <a:off x="9467850" y="1042005"/>
            <a:ext cx="3622381" cy="2328892"/>
          </a:xfrm>
          <a:custGeom>
            <a:avLst/>
            <a:gdLst/>
            <a:ahLst/>
            <a:cxnLst/>
            <a:rect l="l" t="t" r="r" b="b"/>
            <a:pathLst>
              <a:path w="3622381" h="2328892">
                <a:moveTo>
                  <a:pt x="0" y="0"/>
                </a:moveTo>
                <a:lnTo>
                  <a:pt x="3622381" y="0"/>
                </a:lnTo>
                <a:lnTo>
                  <a:pt x="3622381" y="2328892"/>
                </a:lnTo>
                <a:lnTo>
                  <a:pt x="0" y="2328892"/>
                </a:lnTo>
                <a:lnTo>
                  <a:pt x="0" y="0"/>
                </a:lnTo>
                <a:close/>
              </a:path>
            </a:pathLst>
          </a:custGeom>
          <a:blipFill>
            <a:blip r:embed="rId5"/>
            <a:stretch>
              <a:fillRect t="-9369" r="-1786" b="-9369"/>
            </a:stretch>
          </a:blipFill>
        </p:spPr>
      </p:sp>
      <p:grpSp>
        <p:nvGrpSpPr>
          <p:cNvPr id="19" name="Group 19"/>
          <p:cNvGrpSpPr/>
          <p:nvPr/>
        </p:nvGrpSpPr>
        <p:grpSpPr>
          <a:xfrm>
            <a:off x="13219627" y="1028700"/>
            <a:ext cx="3622381" cy="2353945"/>
            <a:chOff x="0" y="0"/>
            <a:chExt cx="4829841" cy="3138593"/>
          </a:xfrm>
        </p:grpSpPr>
        <p:pic>
          <p:nvPicPr>
            <p:cNvPr id="20" name="Picture 20"/>
            <p:cNvPicPr>
              <a:picLocks noChangeAspect="1"/>
            </p:cNvPicPr>
            <p:nvPr/>
          </p:nvPicPr>
          <p:blipFill>
            <a:blip r:embed="rId6"/>
            <a:srcRect t="925" b="925"/>
            <a:stretch>
              <a:fillRect/>
            </a:stretch>
          </p:blipFill>
          <p:spPr>
            <a:xfrm flipH="1">
              <a:off x="0" y="0"/>
              <a:ext cx="4829841" cy="3138593"/>
            </a:xfrm>
            <a:prstGeom prst="rect">
              <a:avLst/>
            </a:prstGeom>
          </p:spPr>
        </p:pic>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028700"/>
            <a:ext cx="5853138" cy="8229600"/>
          </a:xfrm>
          <a:custGeom>
            <a:avLst/>
            <a:gdLst/>
            <a:ahLst/>
            <a:cxnLst/>
            <a:rect l="l" t="t" r="r" b="b"/>
            <a:pathLst>
              <a:path w="5853138" h="8229600">
                <a:moveTo>
                  <a:pt x="0" y="0"/>
                </a:moveTo>
                <a:lnTo>
                  <a:pt x="5853138" y="0"/>
                </a:lnTo>
                <a:lnTo>
                  <a:pt x="5853138" y="8229600"/>
                </a:lnTo>
                <a:lnTo>
                  <a:pt x="0" y="8229600"/>
                </a:lnTo>
                <a:lnTo>
                  <a:pt x="0" y="0"/>
                </a:lnTo>
                <a:close/>
              </a:path>
            </a:pathLst>
          </a:custGeom>
          <a:blipFill>
            <a:blip r:embed="rId3"/>
            <a:stretch>
              <a:fillRect/>
            </a:stretch>
          </a:blipFill>
        </p:spPr>
      </p:sp>
      <p:sp>
        <p:nvSpPr>
          <p:cNvPr id="3" name="AutoShape 3"/>
          <p:cNvSpPr/>
          <p:nvPr/>
        </p:nvSpPr>
        <p:spPr>
          <a:xfrm>
            <a:off x="17462489" y="0"/>
            <a:ext cx="825511" cy="10287000"/>
          </a:xfrm>
          <a:prstGeom prst="rect">
            <a:avLst/>
          </a:prstGeom>
          <a:solidFill>
            <a:srgbClr val="AC202D"/>
          </a:solidFill>
        </p:spPr>
      </p:sp>
      <p:sp>
        <p:nvSpPr>
          <p:cNvPr id="4" name="Freeform 4"/>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4">
              <a:alphaModFix amt="7999"/>
            </a:blip>
            <a:stretch>
              <a:fillRect l="-840253" t="-28239" r="-510029" b="-36355"/>
            </a:stretch>
          </a:blipFill>
        </p:spPr>
      </p:sp>
      <p:sp>
        <p:nvSpPr>
          <p:cNvPr id="5" name="Freeform 5"/>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5">
              <a:alphaModFix amt="25000"/>
            </a:blip>
            <a:stretch>
              <a:fillRect l="-4881" t="-1435266" r="-11978" b="-91808"/>
            </a:stretch>
          </a:blipFill>
        </p:spPr>
      </p:sp>
      <p:grpSp>
        <p:nvGrpSpPr>
          <p:cNvPr id="6" name="Group 6"/>
          <p:cNvGrpSpPr/>
          <p:nvPr/>
        </p:nvGrpSpPr>
        <p:grpSpPr>
          <a:xfrm>
            <a:off x="10133002" y="1028700"/>
            <a:ext cx="6435640" cy="9258300"/>
            <a:chOff x="0" y="0"/>
            <a:chExt cx="1694983" cy="2438400"/>
          </a:xfrm>
        </p:grpSpPr>
        <p:sp>
          <p:nvSpPr>
            <p:cNvPr id="7" name="Freeform 7"/>
            <p:cNvSpPr/>
            <p:nvPr/>
          </p:nvSpPr>
          <p:spPr>
            <a:xfrm>
              <a:off x="0" y="0"/>
              <a:ext cx="1694983" cy="2438400"/>
            </a:xfrm>
            <a:custGeom>
              <a:avLst/>
              <a:gdLst/>
              <a:ahLst/>
              <a:cxnLst/>
              <a:rect l="l" t="t" r="r" b="b"/>
              <a:pathLst>
                <a:path w="1694983" h="2438400">
                  <a:moveTo>
                    <a:pt x="0" y="0"/>
                  </a:moveTo>
                  <a:lnTo>
                    <a:pt x="1694983" y="0"/>
                  </a:lnTo>
                  <a:lnTo>
                    <a:pt x="1694983" y="2438400"/>
                  </a:lnTo>
                  <a:lnTo>
                    <a:pt x="0" y="2438400"/>
                  </a:lnTo>
                  <a:close/>
                </a:path>
              </a:pathLst>
            </a:custGeom>
            <a:solidFill>
              <a:srgbClr val="AC202D"/>
            </a:solidFill>
          </p:spPr>
        </p:sp>
        <p:sp>
          <p:nvSpPr>
            <p:cNvPr id="8" name="TextBox 8"/>
            <p:cNvSpPr txBox="1"/>
            <p:nvPr/>
          </p:nvSpPr>
          <p:spPr>
            <a:xfrm>
              <a:off x="0" y="-47625"/>
              <a:ext cx="1694983" cy="2486025"/>
            </a:xfrm>
            <a:prstGeom prst="rect">
              <a:avLst/>
            </a:prstGeom>
          </p:spPr>
          <p:txBody>
            <a:bodyPr lIns="50800" tIns="50800" rIns="50800" bIns="50800" rtlCol="0" anchor="ctr"/>
            <a:lstStyle/>
            <a:p>
              <a:pPr algn="ctr">
                <a:lnSpc>
                  <a:spcPts val="3079"/>
                </a:lnSpc>
              </a:pPr>
              <a:endParaRPr/>
            </a:p>
          </p:txBody>
        </p:sp>
      </p:grpSp>
      <p:sp>
        <p:nvSpPr>
          <p:cNvPr id="9" name="Freeform 9"/>
          <p:cNvSpPr/>
          <p:nvPr/>
        </p:nvSpPr>
        <p:spPr>
          <a:xfrm>
            <a:off x="11299040" y="1028700"/>
            <a:ext cx="5267182" cy="9258300"/>
          </a:xfrm>
          <a:custGeom>
            <a:avLst/>
            <a:gdLst/>
            <a:ahLst/>
            <a:cxnLst/>
            <a:rect l="l" t="t" r="r" b="b"/>
            <a:pathLst>
              <a:path w="5267182" h="9258300">
                <a:moveTo>
                  <a:pt x="0" y="0"/>
                </a:moveTo>
                <a:lnTo>
                  <a:pt x="5267182" y="0"/>
                </a:lnTo>
                <a:lnTo>
                  <a:pt x="5267182" y="9258300"/>
                </a:lnTo>
                <a:lnTo>
                  <a:pt x="0" y="9258300"/>
                </a:lnTo>
                <a:lnTo>
                  <a:pt x="0" y="0"/>
                </a:lnTo>
                <a:close/>
              </a:path>
            </a:pathLst>
          </a:custGeom>
          <a:blipFill>
            <a:blip r:embed="rId4">
              <a:alphaModFix amt="9999"/>
            </a:blip>
            <a:stretch>
              <a:fillRect l="-14674" t="-42488" r="-112624" b="-40394"/>
            </a:stretch>
          </a:blipFill>
        </p:spPr>
      </p:sp>
      <p:sp>
        <p:nvSpPr>
          <p:cNvPr id="10" name="Freeform 10"/>
          <p:cNvSpPr/>
          <p:nvPr/>
        </p:nvSpPr>
        <p:spPr>
          <a:xfrm rot="-5400000">
            <a:off x="8720462" y="2441240"/>
            <a:ext cx="9258300" cy="6433220"/>
          </a:xfrm>
          <a:custGeom>
            <a:avLst/>
            <a:gdLst/>
            <a:ahLst/>
            <a:cxnLst/>
            <a:rect l="l" t="t" r="r" b="b"/>
            <a:pathLst>
              <a:path w="9258300" h="6433220">
                <a:moveTo>
                  <a:pt x="0" y="0"/>
                </a:moveTo>
                <a:lnTo>
                  <a:pt x="9258300" y="0"/>
                </a:lnTo>
                <a:lnTo>
                  <a:pt x="9258300" y="6433220"/>
                </a:lnTo>
                <a:lnTo>
                  <a:pt x="0" y="6433220"/>
                </a:lnTo>
                <a:lnTo>
                  <a:pt x="0" y="0"/>
                </a:lnTo>
                <a:close/>
              </a:path>
            </a:pathLst>
          </a:custGeom>
          <a:blipFill>
            <a:blip r:embed="rId5">
              <a:alphaModFix amt="25000"/>
            </a:blip>
            <a:stretch>
              <a:fillRect l="-892" t="-53907" b="-8324"/>
            </a:stretch>
          </a:blipFill>
        </p:spPr>
      </p:sp>
      <p:sp>
        <p:nvSpPr>
          <p:cNvPr id="11" name="TextBox 11"/>
          <p:cNvSpPr txBox="1"/>
          <p:nvPr/>
        </p:nvSpPr>
        <p:spPr>
          <a:xfrm>
            <a:off x="10725831" y="1663700"/>
            <a:ext cx="4454861" cy="679450"/>
          </a:xfrm>
          <a:prstGeom prst="rect">
            <a:avLst/>
          </a:prstGeom>
        </p:spPr>
        <p:txBody>
          <a:bodyPr lIns="0" tIns="0" rIns="0" bIns="0" rtlCol="0" anchor="t">
            <a:spAutoFit/>
          </a:bodyPr>
          <a:lstStyle/>
          <a:p>
            <a:pPr>
              <a:lnSpc>
                <a:spcPts val="5000"/>
              </a:lnSpc>
            </a:pPr>
            <a:r>
              <a:rPr lang="en-US" sz="5000" spc="125">
                <a:solidFill>
                  <a:srgbClr val="FFFFFF"/>
                </a:solidFill>
                <a:latin typeface="Gibson 3"/>
              </a:rPr>
              <a:t>REPORTING</a:t>
            </a:r>
          </a:p>
        </p:txBody>
      </p:sp>
      <p:sp>
        <p:nvSpPr>
          <p:cNvPr id="12" name="TextBox 12"/>
          <p:cNvSpPr txBox="1"/>
          <p:nvPr/>
        </p:nvSpPr>
        <p:spPr>
          <a:xfrm>
            <a:off x="10725831" y="8850630"/>
            <a:ext cx="4970920" cy="459740"/>
          </a:xfrm>
          <a:prstGeom prst="rect">
            <a:avLst/>
          </a:prstGeom>
        </p:spPr>
        <p:txBody>
          <a:bodyPr lIns="0" tIns="0" rIns="0" bIns="0" rtlCol="0" anchor="t">
            <a:spAutoFit/>
          </a:bodyPr>
          <a:lstStyle/>
          <a:p>
            <a:pPr>
              <a:lnSpc>
                <a:spcPts val="3519"/>
              </a:lnSpc>
            </a:pPr>
            <a:r>
              <a:rPr lang="en-US" sz="3199" spc="159">
                <a:solidFill>
                  <a:srgbClr val="FFFFFF"/>
                </a:solidFill>
                <a:latin typeface="Gibson 3"/>
              </a:rPr>
              <a:t>WWW.FEARLESS.ORG</a:t>
            </a:r>
          </a:p>
        </p:txBody>
      </p:sp>
      <p:sp>
        <p:nvSpPr>
          <p:cNvPr id="13" name="TextBox 13"/>
          <p:cNvSpPr txBox="1"/>
          <p:nvPr/>
        </p:nvSpPr>
        <p:spPr>
          <a:xfrm>
            <a:off x="10751400" y="2555194"/>
            <a:ext cx="5477043" cy="3664585"/>
          </a:xfrm>
          <a:prstGeom prst="rect">
            <a:avLst/>
          </a:prstGeom>
        </p:spPr>
        <p:txBody>
          <a:bodyPr lIns="0" tIns="0" rIns="0" bIns="0" rtlCol="0" anchor="t">
            <a:spAutoFit/>
          </a:bodyPr>
          <a:lstStyle/>
          <a:p>
            <a:pPr>
              <a:lnSpc>
                <a:spcPts val="4159"/>
              </a:lnSpc>
            </a:pPr>
            <a:r>
              <a:rPr lang="en-US" sz="3199" spc="79">
                <a:solidFill>
                  <a:srgbClr val="FFFFFF"/>
                </a:solidFill>
                <a:latin typeface="Gibson 2"/>
              </a:rPr>
              <a:t>Fearless.org is urging young people across Scotland to be fearless in speaking up about fireworks misuse and deliberate fire raising.</a:t>
            </a:r>
          </a:p>
          <a:p>
            <a:pPr>
              <a:lnSpc>
                <a:spcPts val="4159"/>
              </a:lnSpc>
            </a:pPr>
            <a:r>
              <a:rPr lang="en-US" sz="3199" spc="79">
                <a:solidFill>
                  <a:srgbClr val="FFFFFF"/>
                </a:solidFill>
                <a:latin typeface="Gibson 2"/>
              </a:rPr>
              <a:t>This is 100% anonymous through the online form.</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6093536"/>
            <a:ext cx="308293" cy="308293"/>
            <a:chOff x="0" y="0"/>
            <a:chExt cx="578338" cy="578338"/>
          </a:xfrm>
        </p:grpSpPr>
        <p:sp>
          <p:nvSpPr>
            <p:cNvPr id="3" name="Freeform 3"/>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sp>
        <p:sp>
          <p:nvSpPr>
            <p:cNvPr id="4" name="TextBox 4"/>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5" name="Group 5"/>
          <p:cNvGrpSpPr/>
          <p:nvPr/>
        </p:nvGrpSpPr>
        <p:grpSpPr>
          <a:xfrm>
            <a:off x="1028700" y="4494395"/>
            <a:ext cx="308293" cy="308293"/>
            <a:chOff x="0" y="0"/>
            <a:chExt cx="578338" cy="578338"/>
          </a:xfrm>
        </p:grpSpPr>
        <p:sp>
          <p:nvSpPr>
            <p:cNvPr id="6" name="Freeform 6"/>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sp>
        <p:sp>
          <p:nvSpPr>
            <p:cNvPr id="7" name="TextBox 7"/>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sp>
        <p:nvSpPr>
          <p:cNvPr id="8" name="AutoShape 8"/>
          <p:cNvSpPr/>
          <p:nvPr/>
        </p:nvSpPr>
        <p:spPr>
          <a:xfrm>
            <a:off x="17462489" y="0"/>
            <a:ext cx="825511" cy="10287000"/>
          </a:xfrm>
          <a:prstGeom prst="rect">
            <a:avLst/>
          </a:prstGeom>
          <a:solidFill>
            <a:srgbClr val="AC202D"/>
          </a:solidFill>
        </p:spPr>
      </p:sp>
      <p:sp>
        <p:nvSpPr>
          <p:cNvPr id="9" name="Freeform 9"/>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3">
              <a:alphaModFix amt="7999"/>
            </a:blip>
            <a:stretch>
              <a:fillRect l="-840253" t="-28239" r="-510029" b="-36355"/>
            </a:stretch>
          </a:blipFill>
        </p:spPr>
      </p:sp>
      <p:sp>
        <p:nvSpPr>
          <p:cNvPr id="10" name="Freeform 10"/>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4">
              <a:alphaModFix amt="25000"/>
            </a:blip>
            <a:stretch>
              <a:fillRect l="-4881" t="-1435266" r="-11978" b="-91808"/>
            </a:stretch>
          </a:blipFill>
        </p:spPr>
      </p:sp>
      <p:grpSp>
        <p:nvGrpSpPr>
          <p:cNvPr id="11" name="Group 11"/>
          <p:cNvGrpSpPr/>
          <p:nvPr/>
        </p:nvGrpSpPr>
        <p:grpSpPr>
          <a:xfrm>
            <a:off x="9528770" y="0"/>
            <a:ext cx="6965413" cy="6799580"/>
            <a:chOff x="0" y="0"/>
            <a:chExt cx="9287217" cy="9066107"/>
          </a:xfrm>
        </p:grpSpPr>
        <p:pic>
          <p:nvPicPr>
            <p:cNvPr id="12" name="Picture 12"/>
            <p:cNvPicPr>
              <a:picLocks noChangeAspect="1"/>
            </p:cNvPicPr>
            <p:nvPr/>
          </p:nvPicPr>
          <p:blipFill>
            <a:blip r:embed="rId5"/>
            <a:srcRect t="17480" b="17480"/>
            <a:stretch>
              <a:fillRect/>
            </a:stretch>
          </p:blipFill>
          <p:spPr>
            <a:xfrm>
              <a:off x="0" y="0"/>
              <a:ext cx="9287217" cy="9066107"/>
            </a:xfrm>
            <a:prstGeom prst="rect">
              <a:avLst/>
            </a:prstGeom>
          </p:spPr>
        </p:pic>
      </p:grpSp>
      <p:sp>
        <p:nvSpPr>
          <p:cNvPr id="13" name="Freeform 13"/>
          <p:cNvSpPr/>
          <p:nvPr/>
        </p:nvSpPr>
        <p:spPr>
          <a:xfrm>
            <a:off x="9528770" y="6917660"/>
            <a:ext cx="3482706" cy="2328892"/>
          </a:xfrm>
          <a:custGeom>
            <a:avLst/>
            <a:gdLst/>
            <a:ahLst/>
            <a:cxnLst/>
            <a:rect l="l" t="t" r="r" b="b"/>
            <a:pathLst>
              <a:path w="3482706" h="2328892">
                <a:moveTo>
                  <a:pt x="0" y="0"/>
                </a:moveTo>
                <a:lnTo>
                  <a:pt x="3482706" y="0"/>
                </a:lnTo>
                <a:lnTo>
                  <a:pt x="3482706" y="2328892"/>
                </a:lnTo>
                <a:lnTo>
                  <a:pt x="0" y="2328892"/>
                </a:lnTo>
                <a:lnTo>
                  <a:pt x="0" y="0"/>
                </a:lnTo>
                <a:close/>
              </a:path>
            </a:pathLst>
          </a:custGeom>
          <a:blipFill>
            <a:blip r:embed="rId6"/>
            <a:stretch>
              <a:fillRect l="-20852" t="-10204" b="-10204"/>
            </a:stretch>
          </a:blipFill>
        </p:spPr>
      </p:sp>
      <p:grpSp>
        <p:nvGrpSpPr>
          <p:cNvPr id="14" name="Group 14"/>
          <p:cNvGrpSpPr/>
          <p:nvPr/>
        </p:nvGrpSpPr>
        <p:grpSpPr>
          <a:xfrm>
            <a:off x="13113896" y="6904355"/>
            <a:ext cx="3380287" cy="2353945"/>
            <a:chOff x="0" y="0"/>
            <a:chExt cx="4507049" cy="3138593"/>
          </a:xfrm>
        </p:grpSpPr>
        <p:pic>
          <p:nvPicPr>
            <p:cNvPr id="15" name="Picture 15"/>
            <p:cNvPicPr>
              <a:picLocks noChangeAspect="1"/>
            </p:cNvPicPr>
            <p:nvPr/>
          </p:nvPicPr>
          <p:blipFill>
            <a:blip r:embed="rId7"/>
            <a:srcRect l="2162" r="2162"/>
            <a:stretch>
              <a:fillRect/>
            </a:stretch>
          </p:blipFill>
          <p:spPr>
            <a:xfrm>
              <a:off x="0" y="0"/>
              <a:ext cx="4507049" cy="3138593"/>
            </a:xfrm>
            <a:prstGeom prst="rect">
              <a:avLst/>
            </a:prstGeom>
          </p:spPr>
        </p:pic>
      </p:grpSp>
      <p:sp>
        <p:nvSpPr>
          <p:cNvPr id="16" name="Freeform 16"/>
          <p:cNvSpPr/>
          <p:nvPr/>
        </p:nvSpPr>
        <p:spPr>
          <a:xfrm>
            <a:off x="9528770" y="6904355"/>
            <a:ext cx="3467302" cy="2342197"/>
          </a:xfrm>
          <a:custGeom>
            <a:avLst/>
            <a:gdLst/>
            <a:ahLst/>
            <a:cxnLst/>
            <a:rect l="l" t="t" r="r" b="b"/>
            <a:pathLst>
              <a:path w="3467302" h="2342197">
                <a:moveTo>
                  <a:pt x="0" y="0"/>
                </a:moveTo>
                <a:lnTo>
                  <a:pt x="3467303" y="0"/>
                </a:lnTo>
                <a:lnTo>
                  <a:pt x="3467303" y="2342197"/>
                </a:lnTo>
                <a:lnTo>
                  <a:pt x="0" y="2342197"/>
                </a:lnTo>
                <a:lnTo>
                  <a:pt x="0" y="0"/>
                </a:lnTo>
                <a:close/>
              </a:path>
            </a:pathLst>
          </a:custGeom>
          <a:blipFill>
            <a:blip r:embed="rId8"/>
            <a:stretch>
              <a:fillRect t="-58504" b="-63689"/>
            </a:stretch>
          </a:blipFill>
        </p:spPr>
      </p:sp>
      <p:sp>
        <p:nvSpPr>
          <p:cNvPr id="17" name="TextBox 17"/>
          <p:cNvSpPr txBox="1"/>
          <p:nvPr/>
        </p:nvSpPr>
        <p:spPr>
          <a:xfrm>
            <a:off x="1028700" y="980328"/>
            <a:ext cx="6843663" cy="1308100"/>
          </a:xfrm>
          <a:prstGeom prst="rect">
            <a:avLst/>
          </a:prstGeom>
        </p:spPr>
        <p:txBody>
          <a:bodyPr lIns="0" tIns="0" rIns="0" bIns="0" rtlCol="0" anchor="t">
            <a:spAutoFit/>
          </a:bodyPr>
          <a:lstStyle/>
          <a:p>
            <a:pPr>
              <a:lnSpc>
                <a:spcPts val="5000"/>
              </a:lnSpc>
            </a:pPr>
            <a:r>
              <a:rPr lang="en-US" sz="5000" spc="125">
                <a:solidFill>
                  <a:srgbClr val="3B3B3B"/>
                </a:solidFill>
                <a:latin typeface="Gibson 3"/>
              </a:rPr>
              <a:t>WE WANT EVERYONE TO STAY SAFE ON</a:t>
            </a:r>
          </a:p>
        </p:txBody>
      </p:sp>
      <p:sp>
        <p:nvSpPr>
          <p:cNvPr id="18" name="TextBox 18"/>
          <p:cNvSpPr txBox="1"/>
          <p:nvPr/>
        </p:nvSpPr>
        <p:spPr>
          <a:xfrm>
            <a:off x="1028700" y="2269378"/>
            <a:ext cx="4427377" cy="638175"/>
          </a:xfrm>
          <a:prstGeom prst="rect">
            <a:avLst/>
          </a:prstGeom>
        </p:spPr>
        <p:txBody>
          <a:bodyPr lIns="0" tIns="0" rIns="0" bIns="0" rtlCol="0" anchor="t">
            <a:spAutoFit/>
          </a:bodyPr>
          <a:lstStyle/>
          <a:p>
            <a:pPr>
              <a:lnSpc>
                <a:spcPts val="4950"/>
              </a:lnSpc>
            </a:pPr>
            <a:r>
              <a:rPr lang="en-US" sz="4500" spc="225">
                <a:solidFill>
                  <a:srgbClr val="3B3B3B"/>
                </a:solidFill>
                <a:latin typeface="Gibson 2"/>
              </a:rPr>
              <a:t>BONFIRE NIGHT</a:t>
            </a:r>
          </a:p>
        </p:txBody>
      </p:sp>
      <p:sp>
        <p:nvSpPr>
          <p:cNvPr id="19" name="TextBox 19"/>
          <p:cNvSpPr txBox="1"/>
          <p:nvPr/>
        </p:nvSpPr>
        <p:spPr>
          <a:xfrm>
            <a:off x="1686352" y="6425641"/>
            <a:ext cx="6348461" cy="415925"/>
          </a:xfrm>
          <a:prstGeom prst="rect">
            <a:avLst/>
          </a:prstGeom>
        </p:spPr>
        <p:txBody>
          <a:bodyPr lIns="0" tIns="0" rIns="0" bIns="0" rtlCol="0" anchor="t">
            <a:spAutoFit/>
          </a:bodyPr>
          <a:lstStyle/>
          <a:p>
            <a:pPr>
              <a:lnSpc>
                <a:spcPts val="3249"/>
              </a:lnSpc>
            </a:pPr>
            <a:r>
              <a:rPr lang="en-US" sz="2499" spc="62">
                <a:solidFill>
                  <a:srgbClr val="3B3B3B"/>
                </a:solidFill>
                <a:latin typeface="Gibson 2 Extra-Light"/>
              </a:rPr>
              <a:t>bonfires and the use of fireworks.</a:t>
            </a:r>
          </a:p>
        </p:txBody>
      </p:sp>
      <p:sp>
        <p:nvSpPr>
          <p:cNvPr id="20" name="TextBox 20"/>
          <p:cNvSpPr txBox="1"/>
          <p:nvPr/>
        </p:nvSpPr>
        <p:spPr>
          <a:xfrm>
            <a:off x="1686352" y="5201679"/>
            <a:ext cx="6348461" cy="415925"/>
          </a:xfrm>
          <a:prstGeom prst="rect">
            <a:avLst/>
          </a:prstGeom>
        </p:spPr>
        <p:txBody>
          <a:bodyPr lIns="0" tIns="0" rIns="0" bIns="0" rtlCol="0" anchor="t">
            <a:spAutoFit/>
          </a:bodyPr>
          <a:lstStyle/>
          <a:p>
            <a:pPr>
              <a:lnSpc>
                <a:spcPts val="3249"/>
              </a:lnSpc>
            </a:pPr>
            <a:r>
              <a:rPr lang="en-US" sz="2499" spc="62">
                <a:solidFill>
                  <a:srgbClr val="3B3B3B"/>
                </a:solidFill>
                <a:latin typeface="Gibson 2 Extra-Light"/>
              </a:rPr>
              <a:t> You will find a list of these on our website.</a:t>
            </a:r>
          </a:p>
        </p:txBody>
      </p:sp>
      <p:sp>
        <p:nvSpPr>
          <p:cNvPr id="21" name="TextBox 21"/>
          <p:cNvSpPr txBox="1"/>
          <p:nvPr/>
        </p:nvSpPr>
        <p:spPr>
          <a:xfrm>
            <a:off x="1686352" y="6036704"/>
            <a:ext cx="6870868" cy="3651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Keep reading our safety advice about</a:t>
            </a:r>
          </a:p>
        </p:txBody>
      </p:sp>
      <p:sp>
        <p:nvSpPr>
          <p:cNvPr id="22" name="TextBox 22"/>
          <p:cNvSpPr txBox="1"/>
          <p:nvPr/>
        </p:nvSpPr>
        <p:spPr>
          <a:xfrm>
            <a:off x="1838752" y="3324566"/>
            <a:ext cx="5615105" cy="7080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Most injuries occur at home. It is safer to attend an organised display.</a:t>
            </a:r>
          </a:p>
        </p:txBody>
      </p:sp>
      <p:grpSp>
        <p:nvGrpSpPr>
          <p:cNvPr id="23" name="Group 23"/>
          <p:cNvGrpSpPr/>
          <p:nvPr/>
        </p:nvGrpSpPr>
        <p:grpSpPr>
          <a:xfrm>
            <a:off x="1028700" y="3390979"/>
            <a:ext cx="308293" cy="308293"/>
            <a:chOff x="0" y="0"/>
            <a:chExt cx="578338" cy="578338"/>
          </a:xfrm>
        </p:grpSpPr>
        <p:sp>
          <p:nvSpPr>
            <p:cNvPr id="24" name="Freeform 24"/>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sp>
        <p:sp>
          <p:nvSpPr>
            <p:cNvPr id="25" name="TextBox 25"/>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sp>
        <p:nvSpPr>
          <p:cNvPr id="26" name="TextBox 26"/>
          <p:cNvSpPr txBox="1"/>
          <p:nvPr/>
        </p:nvSpPr>
        <p:spPr>
          <a:xfrm>
            <a:off x="1838752" y="4451691"/>
            <a:ext cx="4364275" cy="7080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Organised events can be fun - attend one if you can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7462489" y="0"/>
            <a:ext cx="825511" cy="10287000"/>
          </a:xfrm>
          <a:prstGeom prst="rect">
            <a:avLst/>
          </a:prstGeom>
          <a:solidFill>
            <a:srgbClr val="AC202D"/>
          </a:solidFill>
        </p:spPr>
      </p:sp>
      <p:sp>
        <p:nvSpPr>
          <p:cNvPr id="3" name="Freeform 3"/>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3">
              <a:alphaModFix amt="7999"/>
            </a:blip>
            <a:stretch>
              <a:fillRect l="-840253" t="-28239" r="-510029" b="-36355"/>
            </a:stretch>
          </a:blipFill>
        </p:spPr>
      </p:sp>
      <p:sp>
        <p:nvSpPr>
          <p:cNvPr id="4" name="Freeform 4"/>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4">
              <a:alphaModFix amt="25000"/>
            </a:blip>
            <a:stretch>
              <a:fillRect l="-4881" t="-1435266" r="-11978" b="-91808"/>
            </a:stretch>
          </a:blipFill>
        </p:spPr>
      </p:sp>
      <p:sp>
        <p:nvSpPr>
          <p:cNvPr id="5" name="TextBox 5"/>
          <p:cNvSpPr txBox="1"/>
          <p:nvPr/>
        </p:nvSpPr>
        <p:spPr>
          <a:xfrm>
            <a:off x="1028700" y="981036"/>
            <a:ext cx="5310275" cy="679450"/>
          </a:xfrm>
          <a:prstGeom prst="rect">
            <a:avLst/>
          </a:prstGeom>
        </p:spPr>
        <p:txBody>
          <a:bodyPr lIns="0" tIns="0" rIns="0" bIns="0" rtlCol="0" anchor="t">
            <a:spAutoFit/>
          </a:bodyPr>
          <a:lstStyle/>
          <a:p>
            <a:pPr>
              <a:lnSpc>
                <a:spcPts val="5000"/>
              </a:lnSpc>
            </a:pPr>
            <a:r>
              <a:rPr lang="en-US" sz="5000" spc="125">
                <a:solidFill>
                  <a:srgbClr val="3B3B3B"/>
                </a:solidFill>
                <a:latin typeface="Gibson 3"/>
              </a:rPr>
              <a:t>BONFIRES</a:t>
            </a:r>
          </a:p>
        </p:txBody>
      </p:sp>
      <p:sp>
        <p:nvSpPr>
          <p:cNvPr id="6" name="TextBox 6"/>
          <p:cNvSpPr txBox="1"/>
          <p:nvPr/>
        </p:nvSpPr>
        <p:spPr>
          <a:xfrm>
            <a:off x="1028700" y="1897731"/>
            <a:ext cx="5695882" cy="1247775"/>
          </a:xfrm>
          <a:prstGeom prst="rect">
            <a:avLst/>
          </a:prstGeom>
        </p:spPr>
        <p:txBody>
          <a:bodyPr lIns="0" tIns="0" rIns="0" bIns="0" rtlCol="0" anchor="t">
            <a:spAutoFit/>
          </a:bodyPr>
          <a:lstStyle/>
          <a:p>
            <a:pPr>
              <a:lnSpc>
                <a:spcPts val="3299"/>
              </a:lnSpc>
            </a:pPr>
            <a:r>
              <a:rPr lang="en-US" sz="2999" spc="74">
                <a:solidFill>
                  <a:srgbClr val="AC202D"/>
                </a:solidFill>
                <a:latin typeface="Gibson 3"/>
              </a:rPr>
              <a:t>We always recommend that you attend an organised bonfire / fireworks display.</a:t>
            </a:r>
          </a:p>
        </p:txBody>
      </p:sp>
      <p:sp>
        <p:nvSpPr>
          <p:cNvPr id="7" name="TextBox 7"/>
          <p:cNvSpPr txBox="1"/>
          <p:nvPr/>
        </p:nvSpPr>
        <p:spPr>
          <a:xfrm>
            <a:off x="1028700" y="5112016"/>
            <a:ext cx="3707085" cy="428625"/>
          </a:xfrm>
          <a:prstGeom prst="rect">
            <a:avLst/>
          </a:prstGeom>
        </p:spPr>
        <p:txBody>
          <a:bodyPr lIns="0" tIns="0" rIns="0" bIns="0" rtlCol="0" anchor="t">
            <a:spAutoFit/>
          </a:bodyPr>
          <a:lstStyle/>
          <a:p>
            <a:pPr>
              <a:lnSpc>
                <a:spcPts val="3299"/>
              </a:lnSpc>
            </a:pPr>
            <a:r>
              <a:rPr lang="en-US" sz="2999" spc="74">
                <a:solidFill>
                  <a:srgbClr val="AC202D"/>
                </a:solidFill>
                <a:latin typeface="Gibson 3"/>
              </a:rPr>
              <a:t>think of the impact.</a:t>
            </a:r>
          </a:p>
        </p:txBody>
      </p:sp>
      <p:sp>
        <p:nvSpPr>
          <p:cNvPr id="8" name="TextBox 8"/>
          <p:cNvSpPr txBox="1"/>
          <p:nvPr/>
        </p:nvSpPr>
        <p:spPr>
          <a:xfrm>
            <a:off x="1028700" y="3302266"/>
            <a:ext cx="5948511" cy="1657350"/>
          </a:xfrm>
          <a:prstGeom prst="rect">
            <a:avLst/>
          </a:prstGeom>
        </p:spPr>
        <p:txBody>
          <a:bodyPr lIns="0" tIns="0" rIns="0" bIns="0" rtlCol="0" anchor="t">
            <a:spAutoFit/>
          </a:bodyPr>
          <a:lstStyle/>
          <a:p>
            <a:pPr>
              <a:lnSpc>
                <a:spcPts val="3299"/>
              </a:lnSpc>
            </a:pPr>
            <a:r>
              <a:rPr lang="en-US" sz="2999" spc="74">
                <a:solidFill>
                  <a:srgbClr val="3B3B3B"/>
                </a:solidFill>
                <a:latin typeface="Gibson 2"/>
              </a:rPr>
              <a:t>You will find a list of organised events on our website.</a:t>
            </a:r>
          </a:p>
          <a:p>
            <a:pPr>
              <a:lnSpc>
                <a:spcPts val="3299"/>
              </a:lnSpc>
            </a:pPr>
            <a:endParaRPr lang="en-US" sz="2999" spc="74">
              <a:solidFill>
                <a:srgbClr val="3B3B3B"/>
              </a:solidFill>
              <a:latin typeface="Gibson 2"/>
            </a:endParaRPr>
          </a:p>
          <a:p>
            <a:pPr>
              <a:lnSpc>
                <a:spcPts val="3299"/>
              </a:lnSpc>
            </a:pPr>
            <a:r>
              <a:rPr lang="en-US" sz="2999" spc="74">
                <a:solidFill>
                  <a:srgbClr val="3B3B3B"/>
                </a:solidFill>
                <a:latin typeface="Gibson 2"/>
              </a:rPr>
              <a:t>If you are having a bonfire:</a:t>
            </a:r>
          </a:p>
        </p:txBody>
      </p:sp>
      <p:sp>
        <p:nvSpPr>
          <p:cNvPr id="9" name="Freeform 9"/>
          <p:cNvSpPr/>
          <p:nvPr/>
        </p:nvSpPr>
        <p:spPr>
          <a:xfrm flipH="1">
            <a:off x="9467850" y="236"/>
            <a:ext cx="7990376" cy="10354453"/>
          </a:xfrm>
          <a:custGeom>
            <a:avLst/>
            <a:gdLst/>
            <a:ahLst/>
            <a:cxnLst/>
            <a:rect l="l" t="t" r="r" b="b"/>
            <a:pathLst>
              <a:path w="7990376" h="10354453">
                <a:moveTo>
                  <a:pt x="7990376" y="0"/>
                </a:moveTo>
                <a:lnTo>
                  <a:pt x="0" y="0"/>
                </a:lnTo>
                <a:lnTo>
                  <a:pt x="0" y="10354453"/>
                </a:lnTo>
                <a:lnTo>
                  <a:pt x="7990376" y="10354453"/>
                </a:lnTo>
                <a:lnTo>
                  <a:pt x="7990376" y="0"/>
                </a:lnTo>
                <a:close/>
              </a:path>
            </a:pathLst>
          </a:custGeom>
          <a:blipFill>
            <a:blip r:embed="rId5"/>
            <a:stretch>
              <a:fillRect l="-127873" t="-9122" r="-60646" b="-39215"/>
            </a:stretch>
          </a:blipFill>
        </p:spPr>
      </p:sp>
      <p:sp>
        <p:nvSpPr>
          <p:cNvPr id="10" name="Freeform 10"/>
          <p:cNvSpPr/>
          <p:nvPr/>
        </p:nvSpPr>
        <p:spPr>
          <a:xfrm rot="-5400000" flipH="1">
            <a:off x="8285811" y="1182274"/>
            <a:ext cx="10354453" cy="7990376"/>
          </a:xfrm>
          <a:custGeom>
            <a:avLst/>
            <a:gdLst/>
            <a:ahLst/>
            <a:cxnLst/>
            <a:rect l="l" t="t" r="r" b="b"/>
            <a:pathLst>
              <a:path w="10354453" h="7990376">
                <a:moveTo>
                  <a:pt x="10354454" y="0"/>
                </a:moveTo>
                <a:lnTo>
                  <a:pt x="0" y="0"/>
                </a:lnTo>
                <a:lnTo>
                  <a:pt x="0" y="7990376"/>
                </a:lnTo>
                <a:lnTo>
                  <a:pt x="10354454" y="7990376"/>
                </a:lnTo>
                <a:lnTo>
                  <a:pt x="10354454" y="0"/>
                </a:lnTo>
                <a:close/>
              </a:path>
            </a:pathLst>
          </a:custGeom>
          <a:blipFill>
            <a:blip r:embed="rId4"/>
            <a:stretch>
              <a:fillRect l="-15690" t="-62021" b="-5486"/>
            </a:stretch>
          </a:blipFill>
        </p:spPr>
      </p:sp>
      <p:sp>
        <p:nvSpPr>
          <p:cNvPr id="11" name="Freeform 11"/>
          <p:cNvSpPr/>
          <p:nvPr/>
        </p:nvSpPr>
        <p:spPr>
          <a:xfrm flipH="1">
            <a:off x="8218078" y="-35924"/>
            <a:ext cx="9894613" cy="10322924"/>
          </a:xfrm>
          <a:custGeom>
            <a:avLst/>
            <a:gdLst/>
            <a:ahLst/>
            <a:cxnLst/>
            <a:rect l="l" t="t" r="r" b="b"/>
            <a:pathLst>
              <a:path w="9894613" h="10322924">
                <a:moveTo>
                  <a:pt x="9894614" y="0"/>
                </a:moveTo>
                <a:lnTo>
                  <a:pt x="0" y="0"/>
                </a:lnTo>
                <a:lnTo>
                  <a:pt x="0" y="10322924"/>
                </a:lnTo>
                <a:lnTo>
                  <a:pt x="9894614" y="10322924"/>
                </a:lnTo>
                <a:lnTo>
                  <a:pt x="9894614" y="0"/>
                </a:lnTo>
                <a:close/>
              </a:path>
            </a:pathLst>
          </a:custGeom>
          <a:blipFill>
            <a:blip r:embed="rId6"/>
            <a:stretch>
              <a:fillRect l="-97247" t="-9182" r="-36559" b="-40128"/>
            </a:stretch>
          </a:blipFill>
        </p:spPr>
      </p:sp>
      <p:grpSp>
        <p:nvGrpSpPr>
          <p:cNvPr id="12" name="Group 12"/>
          <p:cNvGrpSpPr/>
          <p:nvPr/>
        </p:nvGrpSpPr>
        <p:grpSpPr>
          <a:xfrm>
            <a:off x="0" y="7755623"/>
            <a:ext cx="7134336" cy="1502677"/>
            <a:chOff x="0" y="0"/>
            <a:chExt cx="1879002" cy="395767"/>
          </a:xfrm>
        </p:grpSpPr>
        <p:sp>
          <p:nvSpPr>
            <p:cNvPr id="13" name="Freeform 13"/>
            <p:cNvSpPr/>
            <p:nvPr/>
          </p:nvSpPr>
          <p:spPr>
            <a:xfrm>
              <a:off x="0" y="0"/>
              <a:ext cx="1879002" cy="395767"/>
            </a:xfrm>
            <a:custGeom>
              <a:avLst/>
              <a:gdLst/>
              <a:ahLst/>
              <a:cxnLst/>
              <a:rect l="l" t="t" r="r" b="b"/>
              <a:pathLst>
                <a:path w="1879002" h="395767">
                  <a:moveTo>
                    <a:pt x="0" y="0"/>
                  </a:moveTo>
                  <a:lnTo>
                    <a:pt x="1879002" y="0"/>
                  </a:lnTo>
                  <a:lnTo>
                    <a:pt x="1879002" y="395767"/>
                  </a:lnTo>
                  <a:lnTo>
                    <a:pt x="0" y="395767"/>
                  </a:lnTo>
                  <a:close/>
                </a:path>
              </a:pathLst>
            </a:custGeom>
            <a:solidFill>
              <a:srgbClr val="AC202D"/>
            </a:solidFill>
          </p:spPr>
        </p:sp>
        <p:sp>
          <p:nvSpPr>
            <p:cNvPr id="14" name="TextBox 14"/>
            <p:cNvSpPr txBox="1"/>
            <p:nvPr/>
          </p:nvSpPr>
          <p:spPr>
            <a:xfrm>
              <a:off x="0" y="-9525"/>
              <a:ext cx="1879002" cy="405292"/>
            </a:xfrm>
            <a:prstGeom prst="rect">
              <a:avLst/>
            </a:prstGeom>
          </p:spPr>
          <p:txBody>
            <a:bodyPr lIns="50800" tIns="50800" rIns="50800" bIns="50800" rtlCol="0" anchor="ctr"/>
            <a:lstStyle/>
            <a:p>
              <a:pPr algn="ctr">
                <a:lnSpc>
                  <a:spcPts val="2639"/>
                </a:lnSpc>
              </a:pPr>
              <a:endParaRPr/>
            </a:p>
          </p:txBody>
        </p:sp>
      </p:grpSp>
      <p:sp>
        <p:nvSpPr>
          <p:cNvPr id="15" name="Freeform 15"/>
          <p:cNvSpPr/>
          <p:nvPr/>
        </p:nvSpPr>
        <p:spPr>
          <a:xfrm rot="5400000" flipH="1">
            <a:off x="2824365" y="4948328"/>
            <a:ext cx="1502677" cy="7117266"/>
          </a:xfrm>
          <a:custGeom>
            <a:avLst/>
            <a:gdLst/>
            <a:ahLst/>
            <a:cxnLst/>
            <a:rect l="l" t="t" r="r" b="b"/>
            <a:pathLst>
              <a:path w="1502677" h="7117266">
                <a:moveTo>
                  <a:pt x="1502677" y="0"/>
                </a:moveTo>
                <a:lnTo>
                  <a:pt x="0" y="0"/>
                </a:lnTo>
                <a:lnTo>
                  <a:pt x="0" y="7117267"/>
                </a:lnTo>
                <a:lnTo>
                  <a:pt x="1502677" y="7117267"/>
                </a:lnTo>
                <a:lnTo>
                  <a:pt x="1502677" y="0"/>
                </a:lnTo>
                <a:close/>
              </a:path>
            </a:pathLst>
          </a:custGeom>
          <a:blipFill>
            <a:blip r:embed="rId4">
              <a:alphaModFix amt="80000"/>
            </a:blip>
            <a:stretch>
              <a:fillRect l="-274268" t="-15400" r="-114922"/>
            </a:stretch>
          </a:blipFill>
        </p:spPr>
      </p:sp>
      <p:sp>
        <p:nvSpPr>
          <p:cNvPr id="16" name="TextBox 16"/>
          <p:cNvSpPr txBox="1"/>
          <p:nvPr/>
        </p:nvSpPr>
        <p:spPr>
          <a:xfrm>
            <a:off x="1028700" y="5693041"/>
            <a:ext cx="5948511" cy="1247775"/>
          </a:xfrm>
          <a:prstGeom prst="rect">
            <a:avLst/>
          </a:prstGeom>
        </p:spPr>
        <p:txBody>
          <a:bodyPr lIns="0" tIns="0" rIns="0" bIns="0" rtlCol="0" anchor="t">
            <a:spAutoFit/>
          </a:bodyPr>
          <a:lstStyle/>
          <a:p>
            <a:pPr>
              <a:lnSpc>
                <a:spcPts val="3299"/>
              </a:lnSpc>
            </a:pPr>
            <a:r>
              <a:rPr lang="en-US" sz="2999" spc="74">
                <a:solidFill>
                  <a:srgbClr val="3B3B3B"/>
                </a:solidFill>
                <a:latin typeface="Gibson 2"/>
              </a:rPr>
              <a:t>If bonfires are close to trees, sheds, wheelie bins and fences - fire can spread and cause more damage.</a:t>
            </a:r>
          </a:p>
        </p:txBody>
      </p:sp>
      <p:sp>
        <p:nvSpPr>
          <p:cNvPr id="17" name="TextBox 17"/>
          <p:cNvSpPr txBox="1"/>
          <p:nvPr/>
        </p:nvSpPr>
        <p:spPr>
          <a:xfrm>
            <a:off x="1028700" y="8066272"/>
            <a:ext cx="5869957" cy="852805"/>
          </a:xfrm>
          <a:prstGeom prst="rect">
            <a:avLst/>
          </a:prstGeom>
        </p:spPr>
        <p:txBody>
          <a:bodyPr lIns="0" tIns="0" rIns="0" bIns="0" rtlCol="0" anchor="t">
            <a:spAutoFit/>
          </a:bodyPr>
          <a:lstStyle/>
          <a:p>
            <a:pPr>
              <a:lnSpc>
                <a:spcPts val="3379"/>
              </a:lnSpc>
            </a:pPr>
            <a:r>
              <a:rPr lang="en-US" sz="2599" spc="129">
                <a:solidFill>
                  <a:srgbClr val="FFFFFF"/>
                </a:solidFill>
                <a:latin typeface="Gibson 3"/>
              </a:rPr>
              <a:t>VISIT FIRESCOTLAND.GOV.UK </a:t>
            </a:r>
          </a:p>
          <a:p>
            <a:pPr>
              <a:lnSpc>
                <a:spcPts val="3379"/>
              </a:lnSpc>
            </a:pPr>
            <a:r>
              <a:rPr lang="en-US" sz="2599" spc="129">
                <a:solidFill>
                  <a:srgbClr val="FFFFFF"/>
                </a:solidFill>
                <a:latin typeface="Gibson 3"/>
              </a:rPr>
              <a:t>FOR A LIST OF ORGANISED EVENTS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9144000" y="0"/>
            <a:ext cx="9144000" cy="10287000"/>
          </a:xfrm>
          <a:custGeom>
            <a:avLst/>
            <a:gdLst/>
            <a:ahLst/>
            <a:cxnLst/>
            <a:rect l="l" t="t" r="r" b="b"/>
            <a:pathLst>
              <a:path w="9144000" h="10287000">
                <a:moveTo>
                  <a:pt x="9144000" y="0"/>
                </a:moveTo>
                <a:lnTo>
                  <a:pt x="0" y="0"/>
                </a:lnTo>
                <a:lnTo>
                  <a:pt x="0" y="10287000"/>
                </a:lnTo>
                <a:lnTo>
                  <a:pt x="9144000" y="10287000"/>
                </a:lnTo>
                <a:lnTo>
                  <a:pt x="9144000" y="0"/>
                </a:lnTo>
                <a:close/>
              </a:path>
            </a:pathLst>
          </a:custGeom>
          <a:blipFill>
            <a:blip r:embed="rId2"/>
            <a:stretch>
              <a:fillRect l="-38373" t="-16962" r="-60041" b="-176"/>
            </a:stretch>
          </a:blipFill>
        </p:spPr>
      </p:sp>
      <p:sp>
        <p:nvSpPr>
          <p:cNvPr id="3" name="AutoShape 3"/>
          <p:cNvSpPr/>
          <p:nvPr/>
        </p:nvSpPr>
        <p:spPr>
          <a:xfrm>
            <a:off x="3859843" y="3957375"/>
            <a:ext cx="10568314" cy="2810400"/>
          </a:xfrm>
          <a:prstGeom prst="rect">
            <a:avLst/>
          </a:prstGeom>
          <a:solidFill>
            <a:srgbClr val="AC202D"/>
          </a:solidFill>
        </p:spPr>
      </p:sp>
      <p:sp>
        <p:nvSpPr>
          <p:cNvPr id="4" name="Freeform 4"/>
          <p:cNvSpPr/>
          <p:nvPr/>
        </p:nvSpPr>
        <p:spPr>
          <a:xfrm rot="-5400000">
            <a:off x="7738800" y="78418"/>
            <a:ext cx="2810400" cy="10568314"/>
          </a:xfrm>
          <a:custGeom>
            <a:avLst/>
            <a:gdLst/>
            <a:ahLst/>
            <a:cxnLst/>
            <a:rect l="l" t="t" r="r" b="b"/>
            <a:pathLst>
              <a:path w="2810400" h="10568314">
                <a:moveTo>
                  <a:pt x="0" y="0"/>
                </a:moveTo>
                <a:lnTo>
                  <a:pt x="2810400" y="0"/>
                </a:lnTo>
                <a:lnTo>
                  <a:pt x="2810400" y="10568314"/>
                </a:lnTo>
                <a:lnTo>
                  <a:pt x="0" y="10568314"/>
                </a:lnTo>
                <a:lnTo>
                  <a:pt x="0" y="0"/>
                </a:lnTo>
                <a:close/>
              </a:path>
            </a:pathLst>
          </a:custGeom>
          <a:blipFill>
            <a:blip r:embed="rId3">
              <a:alphaModFix amt="25000"/>
            </a:blip>
            <a:stretch>
              <a:fillRect l="-106825" r="-135537" b="-1724"/>
            </a:stretch>
          </a:blipFill>
        </p:spPr>
      </p:sp>
      <p:pic>
        <p:nvPicPr>
          <p:cNvPr id="5" name="Picture 5"/>
          <p:cNvPicPr>
            <a:picLocks noChangeAspect="1"/>
          </p:cNvPicPr>
          <p:nvPr/>
        </p:nvPicPr>
        <p:blipFill>
          <a:blip r:embed="rId4"/>
          <a:srcRect/>
          <a:stretch>
            <a:fillRect/>
          </a:stretch>
        </p:blipFill>
        <p:spPr>
          <a:xfrm>
            <a:off x="2900478" y="3137761"/>
            <a:ext cx="1465020" cy="1512026"/>
          </a:xfrm>
          <a:prstGeom prst="rect">
            <a:avLst/>
          </a:prstGeom>
        </p:spPr>
      </p:pic>
      <p:pic>
        <p:nvPicPr>
          <p:cNvPr id="6" name="Picture 6"/>
          <p:cNvPicPr>
            <a:picLocks noChangeAspect="1"/>
          </p:cNvPicPr>
          <p:nvPr/>
        </p:nvPicPr>
        <p:blipFill>
          <a:blip r:embed="rId5"/>
          <a:srcRect/>
          <a:stretch>
            <a:fillRect/>
          </a:stretch>
        </p:blipFill>
        <p:spPr>
          <a:xfrm>
            <a:off x="13555399" y="5918200"/>
            <a:ext cx="1745517" cy="1625136"/>
          </a:xfrm>
          <a:prstGeom prst="rect">
            <a:avLst/>
          </a:prstGeom>
        </p:spPr>
      </p:pic>
      <p:sp>
        <p:nvSpPr>
          <p:cNvPr id="7" name="TextBox 7"/>
          <p:cNvSpPr txBox="1"/>
          <p:nvPr/>
        </p:nvSpPr>
        <p:spPr>
          <a:xfrm>
            <a:off x="4365498" y="4926012"/>
            <a:ext cx="9557004" cy="930275"/>
          </a:xfrm>
          <a:prstGeom prst="rect">
            <a:avLst/>
          </a:prstGeom>
        </p:spPr>
        <p:txBody>
          <a:bodyPr lIns="0" tIns="0" rIns="0" bIns="0" rtlCol="0" anchor="t">
            <a:spAutoFit/>
          </a:bodyPr>
          <a:lstStyle/>
          <a:p>
            <a:pPr algn="ctr">
              <a:lnSpc>
                <a:spcPts val="7150"/>
              </a:lnSpc>
            </a:pPr>
            <a:r>
              <a:rPr lang="en-US" sz="6500" spc="975">
                <a:solidFill>
                  <a:srgbClr val="FFFFFF"/>
                </a:solidFill>
                <a:latin typeface="Gibson 3"/>
              </a:rPr>
              <a:t>QUESTIONS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AC202D"/>
        </a:solidFill>
        <a:effectLst/>
      </p:bgPr>
    </p:bg>
    <p:spTree>
      <p:nvGrpSpPr>
        <p:cNvPr id="1" name=""/>
        <p:cNvGrpSpPr/>
        <p:nvPr/>
      </p:nvGrpSpPr>
      <p:grpSpPr>
        <a:xfrm>
          <a:off x="0" y="0"/>
          <a:ext cx="0" cy="0"/>
          <a:chOff x="0" y="0"/>
          <a:chExt cx="0" cy="0"/>
        </a:xfrm>
      </p:grpSpPr>
      <p:sp>
        <p:nvSpPr>
          <p:cNvPr id="2" name="Freeform 2"/>
          <p:cNvSpPr/>
          <p:nvPr/>
        </p:nvSpPr>
        <p:spPr>
          <a:xfrm>
            <a:off x="0" y="0"/>
            <a:ext cx="6974905" cy="10287000"/>
          </a:xfrm>
          <a:custGeom>
            <a:avLst/>
            <a:gdLst/>
            <a:ahLst/>
            <a:cxnLst/>
            <a:rect l="l" t="t" r="r" b="b"/>
            <a:pathLst>
              <a:path w="6974905" h="10287000">
                <a:moveTo>
                  <a:pt x="0" y="0"/>
                </a:moveTo>
                <a:lnTo>
                  <a:pt x="6974905" y="0"/>
                </a:lnTo>
                <a:lnTo>
                  <a:pt x="6974905" y="10287000"/>
                </a:lnTo>
                <a:lnTo>
                  <a:pt x="0" y="10287000"/>
                </a:lnTo>
                <a:lnTo>
                  <a:pt x="0" y="0"/>
                </a:lnTo>
                <a:close/>
              </a:path>
            </a:pathLst>
          </a:custGeom>
          <a:blipFill>
            <a:blip r:embed="rId2">
              <a:alphaModFix amt="7999"/>
            </a:blip>
            <a:stretch>
              <a:fillRect l="-58433" t="-28239" r="-13213" b="-36355"/>
            </a:stretch>
          </a:blipFill>
        </p:spPr>
      </p:sp>
      <p:sp>
        <p:nvSpPr>
          <p:cNvPr id="3" name="Freeform 3"/>
          <p:cNvSpPr/>
          <p:nvPr/>
        </p:nvSpPr>
        <p:spPr>
          <a:xfrm rot="-5400000">
            <a:off x="3829522" y="-4079909"/>
            <a:ext cx="10787774" cy="18446818"/>
          </a:xfrm>
          <a:custGeom>
            <a:avLst/>
            <a:gdLst/>
            <a:ahLst/>
            <a:cxnLst/>
            <a:rect l="l" t="t" r="r" b="b"/>
            <a:pathLst>
              <a:path w="10787774" h="18446818">
                <a:moveTo>
                  <a:pt x="0" y="0"/>
                </a:moveTo>
                <a:lnTo>
                  <a:pt x="10787774" y="0"/>
                </a:lnTo>
                <a:lnTo>
                  <a:pt x="10787774" y="18446818"/>
                </a:lnTo>
                <a:lnTo>
                  <a:pt x="0" y="18446818"/>
                </a:lnTo>
                <a:lnTo>
                  <a:pt x="0" y="0"/>
                </a:lnTo>
                <a:close/>
              </a:path>
            </a:pathLst>
          </a:custGeom>
          <a:blipFill>
            <a:blip r:embed="rId3">
              <a:alphaModFix amt="25000"/>
            </a:blip>
            <a:stretch>
              <a:fillRect l="-19592" t="-1228" r="-35330"/>
            </a:stretch>
          </a:blipFill>
        </p:spPr>
      </p:sp>
      <p:sp>
        <p:nvSpPr>
          <p:cNvPr id="4" name="TextBox 4"/>
          <p:cNvSpPr txBox="1"/>
          <p:nvPr/>
        </p:nvSpPr>
        <p:spPr>
          <a:xfrm>
            <a:off x="3159469" y="4274230"/>
            <a:ext cx="11969062" cy="857250"/>
          </a:xfrm>
          <a:prstGeom prst="rect">
            <a:avLst/>
          </a:prstGeom>
        </p:spPr>
        <p:txBody>
          <a:bodyPr lIns="0" tIns="0" rIns="0" bIns="0" rtlCol="0" anchor="t">
            <a:spAutoFit/>
          </a:bodyPr>
          <a:lstStyle/>
          <a:p>
            <a:pPr algn="ctr">
              <a:lnSpc>
                <a:spcPts val="6599"/>
              </a:lnSpc>
            </a:pPr>
            <a:r>
              <a:rPr lang="en-US" sz="5999" spc="149">
                <a:solidFill>
                  <a:srgbClr val="FFFFFF"/>
                </a:solidFill>
                <a:latin typeface="Gibson 3"/>
              </a:rPr>
              <a:t>FIRESCOTLAND.GOV.UK</a:t>
            </a:r>
          </a:p>
        </p:txBody>
      </p:sp>
      <p:sp>
        <p:nvSpPr>
          <p:cNvPr id="5" name="TextBox 5"/>
          <p:cNvSpPr txBox="1"/>
          <p:nvPr/>
        </p:nvSpPr>
        <p:spPr>
          <a:xfrm>
            <a:off x="5495793" y="5085987"/>
            <a:ext cx="7296413" cy="988695"/>
          </a:xfrm>
          <a:prstGeom prst="rect">
            <a:avLst/>
          </a:prstGeom>
        </p:spPr>
        <p:txBody>
          <a:bodyPr lIns="0" tIns="0" rIns="0" bIns="0" rtlCol="0" anchor="t">
            <a:spAutoFit/>
          </a:bodyPr>
          <a:lstStyle/>
          <a:p>
            <a:pPr algn="ctr">
              <a:lnSpc>
                <a:spcPts val="2699"/>
              </a:lnSpc>
            </a:pPr>
            <a:r>
              <a:rPr lang="en-US" sz="1799" spc="179">
                <a:solidFill>
                  <a:srgbClr val="FFFFFF"/>
                </a:solidFill>
                <a:latin typeface="Gibson 1"/>
              </a:rPr>
              <a:t>FIREWORK &amp; BONFIRE SAFETY</a:t>
            </a:r>
          </a:p>
          <a:p>
            <a:pPr algn="ctr">
              <a:lnSpc>
                <a:spcPts val="2699"/>
              </a:lnSpc>
            </a:pPr>
            <a:r>
              <a:rPr lang="en-US" sz="1799" spc="179">
                <a:solidFill>
                  <a:srgbClr val="FFFFFF"/>
                </a:solidFill>
                <a:latin typeface="Gibson 1"/>
              </a:rPr>
              <a:t>SECONDARY SCHOOL LEVEL - PRESENTATION</a:t>
            </a:r>
          </a:p>
          <a:p>
            <a:pPr algn="ctr">
              <a:lnSpc>
                <a:spcPts val="2699"/>
              </a:lnSpc>
            </a:pPr>
            <a:r>
              <a:rPr lang="en-US" sz="1799" spc="179">
                <a:solidFill>
                  <a:srgbClr val="FFFFFF"/>
                </a:solidFill>
                <a:latin typeface="Gibson 1"/>
              </a:rPr>
              <a:t>Version 1.0  2023</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78932" y="-2064293"/>
            <a:ext cx="22059434" cy="14724672"/>
          </a:xfrm>
          <a:custGeom>
            <a:avLst/>
            <a:gdLst/>
            <a:ahLst/>
            <a:cxnLst/>
            <a:rect l="l" t="t" r="r" b="b"/>
            <a:pathLst>
              <a:path w="22059434" h="14724672">
                <a:moveTo>
                  <a:pt x="0" y="0"/>
                </a:moveTo>
                <a:lnTo>
                  <a:pt x="22059434" y="0"/>
                </a:lnTo>
                <a:lnTo>
                  <a:pt x="22059434" y="14724672"/>
                </a:lnTo>
                <a:lnTo>
                  <a:pt x="0" y="14724672"/>
                </a:lnTo>
                <a:lnTo>
                  <a:pt x="0" y="0"/>
                </a:lnTo>
                <a:close/>
              </a:path>
            </a:pathLst>
          </a:custGeom>
          <a:blipFill>
            <a:blip r:embed="rId3"/>
            <a:stretch>
              <a:fillRect/>
            </a:stretch>
          </a:blipFill>
        </p:spPr>
      </p:sp>
      <p:grpSp>
        <p:nvGrpSpPr>
          <p:cNvPr id="3" name="Group 3"/>
          <p:cNvGrpSpPr/>
          <p:nvPr/>
        </p:nvGrpSpPr>
        <p:grpSpPr>
          <a:xfrm>
            <a:off x="-6636681" y="0"/>
            <a:ext cx="22246412" cy="10287000"/>
            <a:chOff x="0" y="0"/>
            <a:chExt cx="759856" cy="351366"/>
          </a:xfrm>
        </p:grpSpPr>
        <p:sp>
          <p:nvSpPr>
            <p:cNvPr id="4" name="Freeform 4"/>
            <p:cNvSpPr/>
            <p:nvPr/>
          </p:nvSpPr>
          <p:spPr>
            <a:xfrm>
              <a:off x="0" y="0"/>
              <a:ext cx="759856" cy="351366"/>
            </a:xfrm>
            <a:custGeom>
              <a:avLst/>
              <a:gdLst/>
              <a:ahLst/>
              <a:cxnLst/>
              <a:rect l="l" t="t" r="r" b="b"/>
              <a:pathLst>
                <a:path w="759856" h="351366">
                  <a:moveTo>
                    <a:pt x="203200" y="0"/>
                  </a:moveTo>
                  <a:lnTo>
                    <a:pt x="759856" y="0"/>
                  </a:lnTo>
                  <a:lnTo>
                    <a:pt x="556656" y="351366"/>
                  </a:lnTo>
                  <a:lnTo>
                    <a:pt x="0" y="351366"/>
                  </a:lnTo>
                  <a:lnTo>
                    <a:pt x="203200" y="0"/>
                  </a:lnTo>
                  <a:close/>
                </a:path>
              </a:pathLst>
            </a:custGeom>
            <a:solidFill>
              <a:srgbClr val="AC212D"/>
            </a:solidFill>
          </p:spPr>
        </p:sp>
        <p:sp>
          <p:nvSpPr>
            <p:cNvPr id="5" name="TextBox 5"/>
            <p:cNvSpPr txBox="1"/>
            <p:nvPr/>
          </p:nvSpPr>
          <p:spPr>
            <a:xfrm>
              <a:off x="101600" y="0"/>
              <a:ext cx="556656" cy="351366"/>
            </a:xfrm>
            <a:prstGeom prst="rect">
              <a:avLst/>
            </a:prstGeom>
          </p:spPr>
          <p:txBody>
            <a:bodyPr lIns="4692" tIns="4692" rIns="4692" bIns="4692" rtlCol="0" anchor="ctr"/>
            <a:lstStyle/>
            <a:p>
              <a:pPr algn="ctr">
                <a:lnSpc>
                  <a:spcPts val="174"/>
                </a:lnSpc>
              </a:pPr>
              <a:endParaRPr/>
            </a:p>
          </p:txBody>
        </p:sp>
      </p:grpSp>
      <p:sp>
        <p:nvSpPr>
          <p:cNvPr id="6" name="Freeform 6"/>
          <p:cNvSpPr/>
          <p:nvPr/>
        </p:nvSpPr>
        <p:spPr>
          <a:xfrm rot="5400000" flipH="1">
            <a:off x="4073121" y="-4283579"/>
            <a:ext cx="10354453" cy="18854158"/>
          </a:xfrm>
          <a:custGeom>
            <a:avLst/>
            <a:gdLst/>
            <a:ahLst/>
            <a:cxnLst/>
            <a:rect l="l" t="t" r="r" b="b"/>
            <a:pathLst>
              <a:path w="10354453" h="18854158">
                <a:moveTo>
                  <a:pt x="10354453" y="0"/>
                </a:moveTo>
                <a:lnTo>
                  <a:pt x="0" y="0"/>
                </a:lnTo>
                <a:lnTo>
                  <a:pt x="0" y="18854158"/>
                </a:lnTo>
                <a:lnTo>
                  <a:pt x="10354453" y="18854158"/>
                </a:lnTo>
                <a:lnTo>
                  <a:pt x="10354453" y="0"/>
                </a:lnTo>
                <a:close/>
              </a:path>
            </a:pathLst>
          </a:custGeom>
          <a:blipFill>
            <a:blip r:embed="rId4">
              <a:alphaModFix amt="80000"/>
            </a:blip>
            <a:stretch>
              <a:fillRect l="-61762" t="-20777" r="-35066"/>
            </a:stretch>
          </a:blipFill>
        </p:spPr>
      </p:sp>
      <p:sp>
        <p:nvSpPr>
          <p:cNvPr id="7" name="Freeform 7"/>
          <p:cNvSpPr/>
          <p:nvPr/>
        </p:nvSpPr>
        <p:spPr>
          <a:xfrm>
            <a:off x="10329867" y="-2064293"/>
            <a:ext cx="7968577" cy="12453831"/>
          </a:xfrm>
          <a:custGeom>
            <a:avLst/>
            <a:gdLst/>
            <a:ahLst/>
            <a:cxnLst/>
            <a:rect l="l" t="t" r="r" b="b"/>
            <a:pathLst>
              <a:path w="7968577" h="12453831">
                <a:moveTo>
                  <a:pt x="0" y="0"/>
                </a:moveTo>
                <a:lnTo>
                  <a:pt x="7968577" y="0"/>
                </a:lnTo>
                <a:lnTo>
                  <a:pt x="7968577" y="12453831"/>
                </a:lnTo>
                <a:lnTo>
                  <a:pt x="0" y="12453831"/>
                </a:lnTo>
                <a:lnTo>
                  <a:pt x="0" y="0"/>
                </a:lnTo>
                <a:close/>
              </a:path>
            </a:pathLst>
          </a:custGeom>
          <a:blipFill>
            <a:blip r:embed="rId5"/>
            <a:stretch>
              <a:fillRect l="-98816" r="-78013" b="-18234"/>
            </a:stretch>
          </a:blipFill>
        </p:spPr>
      </p:sp>
      <p:sp>
        <p:nvSpPr>
          <p:cNvPr id="8" name="TextBox 8"/>
          <p:cNvSpPr txBox="1"/>
          <p:nvPr/>
        </p:nvSpPr>
        <p:spPr>
          <a:xfrm>
            <a:off x="1028700" y="6221546"/>
            <a:ext cx="9996953" cy="869950"/>
          </a:xfrm>
          <a:prstGeom prst="rect">
            <a:avLst/>
          </a:prstGeom>
        </p:spPr>
        <p:txBody>
          <a:bodyPr lIns="0" tIns="0" rIns="0" bIns="0" rtlCol="0" anchor="t">
            <a:spAutoFit/>
          </a:bodyPr>
          <a:lstStyle/>
          <a:p>
            <a:pPr>
              <a:lnSpc>
                <a:spcPts val="6500"/>
              </a:lnSpc>
            </a:pPr>
            <a:r>
              <a:rPr lang="en-US" sz="6500" spc="325">
                <a:solidFill>
                  <a:srgbClr val="FFFFFF"/>
                </a:solidFill>
                <a:latin typeface="Gibson 3"/>
              </a:rPr>
              <a:t>A SERIOUS HOUSE FIRE.</a:t>
            </a:r>
          </a:p>
        </p:txBody>
      </p:sp>
      <p:sp>
        <p:nvSpPr>
          <p:cNvPr id="9" name="TextBox 9"/>
          <p:cNvSpPr txBox="1"/>
          <p:nvPr/>
        </p:nvSpPr>
        <p:spPr>
          <a:xfrm>
            <a:off x="1029193" y="4592032"/>
            <a:ext cx="9764551" cy="1689100"/>
          </a:xfrm>
          <a:prstGeom prst="rect">
            <a:avLst/>
          </a:prstGeom>
        </p:spPr>
        <p:txBody>
          <a:bodyPr lIns="0" tIns="0" rIns="0" bIns="0" rtlCol="0" anchor="t">
            <a:spAutoFit/>
          </a:bodyPr>
          <a:lstStyle/>
          <a:p>
            <a:pPr>
              <a:lnSpc>
                <a:spcPts val="6500"/>
              </a:lnSpc>
            </a:pPr>
            <a:r>
              <a:rPr lang="en-US" sz="6500" spc="325">
                <a:solidFill>
                  <a:srgbClr val="FFFFFF"/>
                </a:solidFill>
                <a:latin typeface="Gibson 2"/>
              </a:rPr>
              <a:t>...IT COULD HAVE DELAYED US ATTENDING</a:t>
            </a:r>
          </a:p>
        </p:txBody>
      </p:sp>
      <p:sp>
        <p:nvSpPr>
          <p:cNvPr id="10" name="TextBox 10"/>
          <p:cNvSpPr txBox="1"/>
          <p:nvPr/>
        </p:nvSpPr>
        <p:spPr>
          <a:xfrm>
            <a:off x="1028700" y="2038252"/>
            <a:ext cx="6191011" cy="1000125"/>
          </a:xfrm>
          <a:prstGeom prst="rect">
            <a:avLst/>
          </a:prstGeom>
        </p:spPr>
        <p:txBody>
          <a:bodyPr lIns="0" tIns="0" rIns="0" bIns="0" rtlCol="0" anchor="t">
            <a:spAutoFit/>
          </a:bodyPr>
          <a:lstStyle/>
          <a:p>
            <a:pPr>
              <a:lnSpc>
                <a:spcPts val="7800"/>
              </a:lnSpc>
            </a:pPr>
            <a:r>
              <a:rPr lang="en-US" sz="6500" spc="325">
                <a:solidFill>
                  <a:srgbClr val="FFFFFF"/>
                </a:solidFill>
                <a:latin typeface="Gibson 3"/>
              </a:rPr>
              <a:t>THE BONFIRE</a:t>
            </a:r>
          </a:p>
        </p:txBody>
      </p:sp>
      <p:sp>
        <p:nvSpPr>
          <p:cNvPr id="11" name="TextBox 11"/>
          <p:cNvSpPr txBox="1"/>
          <p:nvPr/>
        </p:nvSpPr>
        <p:spPr>
          <a:xfrm>
            <a:off x="1029193" y="1348049"/>
            <a:ext cx="8438657" cy="869950"/>
          </a:xfrm>
          <a:prstGeom prst="rect">
            <a:avLst/>
          </a:prstGeom>
        </p:spPr>
        <p:txBody>
          <a:bodyPr lIns="0" tIns="0" rIns="0" bIns="0" rtlCol="0" anchor="t">
            <a:spAutoFit/>
          </a:bodyPr>
          <a:lstStyle/>
          <a:p>
            <a:pPr>
              <a:lnSpc>
                <a:spcPts val="6500"/>
              </a:lnSpc>
            </a:pPr>
            <a:r>
              <a:rPr lang="en-US" sz="6500" spc="325">
                <a:solidFill>
                  <a:srgbClr val="FFFFFF"/>
                </a:solidFill>
                <a:latin typeface="Gibson 2"/>
              </a:rPr>
              <a:t>SOME KIDS STARTED</a:t>
            </a:r>
          </a:p>
        </p:txBody>
      </p:sp>
      <p:sp>
        <p:nvSpPr>
          <p:cNvPr id="12" name="TextBox 12"/>
          <p:cNvSpPr txBox="1"/>
          <p:nvPr/>
        </p:nvSpPr>
        <p:spPr>
          <a:xfrm>
            <a:off x="1029193" y="2979274"/>
            <a:ext cx="6190518" cy="869950"/>
          </a:xfrm>
          <a:prstGeom prst="rect">
            <a:avLst/>
          </a:prstGeom>
        </p:spPr>
        <p:txBody>
          <a:bodyPr lIns="0" tIns="0" rIns="0" bIns="0" rtlCol="0" anchor="t">
            <a:spAutoFit/>
          </a:bodyPr>
          <a:lstStyle/>
          <a:p>
            <a:pPr>
              <a:lnSpc>
                <a:spcPts val="6500"/>
              </a:lnSpc>
            </a:pPr>
            <a:r>
              <a:rPr lang="en-US" sz="6500" spc="325">
                <a:solidFill>
                  <a:srgbClr val="FFFFFF"/>
                </a:solidFill>
                <a:latin typeface="Gibson 2"/>
              </a:rPr>
              <a:t>FOR A LAUGH...</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7462489" y="0"/>
            <a:ext cx="825511" cy="10287000"/>
          </a:xfrm>
          <a:prstGeom prst="rect">
            <a:avLst/>
          </a:prstGeom>
          <a:solidFill>
            <a:srgbClr val="AC202D"/>
          </a:solidFill>
        </p:spPr>
      </p:sp>
      <p:sp>
        <p:nvSpPr>
          <p:cNvPr id="3" name="Freeform 3"/>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3">
              <a:alphaModFix amt="7999"/>
            </a:blip>
            <a:stretch>
              <a:fillRect l="-840253" t="-28239" r="-510029" b="-36355"/>
            </a:stretch>
          </a:blipFill>
        </p:spPr>
      </p:sp>
      <p:sp>
        <p:nvSpPr>
          <p:cNvPr id="4" name="Freeform 4"/>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4">
              <a:alphaModFix amt="25000"/>
            </a:blip>
            <a:stretch>
              <a:fillRect l="-4881" t="-1435266" r="-11978" b="-91808"/>
            </a:stretch>
          </a:blipFill>
        </p:spPr>
      </p:sp>
      <p:grpSp>
        <p:nvGrpSpPr>
          <p:cNvPr id="5" name="Group 5"/>
          <p:cNvGrpSpPr/>
          <p:nvPr/>
        </p:nvGrpSpPr>
        <p:grpSpPr>
          <a:xfrm>
            <a:off x="-1618266" y="8437830"/>
            <a:ext cx="9831629" cy="820470"/>
            <a:chOff x="0" y="0"/>
            <a:chExt cx="3962232" cy="330656"/>
          </a:xfrm>
        </p:grpSpPr>
        <p:sp>
          <p:nvSpPr>
            <p:cNvPr id="6" name="Freeform 6"/>
            <p:cNvSpPr/>
            <p:nvPr/>
          </p:nvSpPr>
          <p:spPr>
            <a:xfrm>
              <a:off x="0" y="0"/>
              <a:ext cx="3962232" cy="330656"/>
            </a:xfrm>
            <a:custGeom>
              <a:avLst/>
              <a:gdLst/>
              <a:ahLst/>
              <a:cxnLst/>
              <a:rect l="l" t="t" r="r" b="b"/>
              <a:pathLst>
                <a:path w="3962232" h="330656">
                  <a:moveTo>
                    <a:pt x="203200" y="0"/>
                  </a:moveTo>
                  <a:lnTo>
                    <a:pt x="3962232" y="0"/>
                  </a:lnTo>
                  <a:lnTo>
                    <a:pt x="3759032" y="330656"/>
                  </a:lnTo>
                  <a:lnTo>
                    <a:pt x="0" y="330656"/>
                  </a:lnTo>
                  <a:lnTo>
                    <a:pt x="203200" y="0"/>
                  </a:lnTo>
                  <a:close/>
                </a:path>
              </a:pathLst>
            </a:custGeom>
            <a:solidFill>
              <a:srgbClr val="AC212D"/>
            </a:solidFill>
          </p:spPr>
        </p:sp>
        <p:sp>
          <p:nvSpPr>
            <p:cNvPr id="7" name="TextBox 7"/>
            <p:cNvSpPr txBox="1"/>
            <p:nvPr/>
          </p:nvSpPr>
          <p:spPr>
            <a:xfrm>
              <a:off x="101600" y="-9525"/>
              <a:ext cx="3759032" cy="340181"/>
            </a:xfrm>
            <a:prstGeom prst="rect">
              <a:avLst/>
            </a:prstGeom>
          </p:spPr>
          <p:txBody>
            <a:bodyPr lIns="8974" tIns="8974" rIns="8974" bIns="8974" rtlCol="0" anchor="ctr"/>
            <a:lstStyle/>
            <a:p>
              <a:pPr algn="ctr">
                <a:lnSpc>
                  <a:spcPts val="334"/>
                </a:lnSpc>
              </a:pPr>
              <a:endParaRPr/>
            </a:p>
          </p:txBody>
        </p:sp>
      </p:grpSp>
      <p:grpSp>
        <p:nvGrpSpPr>
          <p:cNvPr id="8" name="Group 8"/>
          <p:cNvGrpSpPr/>
          <p:nvPr/>
        </p:nvGrpSpPr>
        <p:grpSpPr>
          <a:xfrm>
            <a:off x="0" y="3323244"/>
            <a:ext cx="6724582" cy="2673937"/>
            <a:chOff x="0" y="0"/>
            <a:chExt cx="1771083" cy="704247"/>
          </a:xfrm>
        </p:grpSpPr>
        <p:sp>
          <p:nvSpPr>
            <p:cNvPr id="9" name="Freeform 9"/>
            <p:cNvSpPr/>
            <p:nvPr/>
          </p:nvSpPr>
          <p:spPr>
            <a:xfrm>
              <a:off x="0" y="0"/>
              <a:ext cx="1771083" cy="704247"/>
            </a:xfrm>
            <a:custGeom>
              <a:avLst/>
              <a:gdLst/>
              <a:ahLst/>
              <a:cxnLst/>
              <a:rect l="l" t="t" r="r" b="b"/>
              <a:pathLst>
                <a:path w="1771083" h="704247">
                  <a:moveTo>
                    <a:pt x="0" y="0"/>
                  </a:moveTo>
                  <a:lnTo>
                    <a:pt x="1771083" y="0"/>
                  </a:lnTo>
                  <a:lnTo>
                    <a:pt x="1771083" y="704247"/>
                  </a:lnTo>
                  <a:lnTo>
                    <a:pt x="0" y="704247"/>
                  </a:lnTo>
                  <a:close/>
                </a:path>
              </a:pathLst>
            </a:custGeom>
            <a:solidFill>
              <a:srgbClr val="AC202D"/>
            </a:solidFill>
          </p:spPr>
        </p:sp>
        <p:sp>
          <p:nvSpPr>
            <p:cNvPr id="10" name="TextBox 10"/>
            <p:cNvSpPr txBox="1"/>
            <p:nvPr/>
          </p:nvSpPr>
          <p:spPr>
            <a:xfrm>
              <a:off x="0" y="-9525"/>
              <a:ext cx="1771083" cy="713772"/>
            </a:xfrm>
            <a:prstGeom prst="rect">
              <a:avLst/>
            </a:prstGeom>
          </p:spPr>
          <p:txBody>
            <a:bodyPr lIns="50800" tIns="50800" rIns="50800" bIns="50800" rtlCol="0" anchor="ctr"/>
            <a:lstStyle/>
            <a:p>
              <a:pPr algn="ctr">
                <a:lnSpc>
                  <a:spcPts val="2639"/>
                </a:lnSpc>
              </a:pPr>
              <a:endParaRPr/>
            </a:p>
          </p:txBody>
        </p:sp>
      </p:grpSp>
      <p:sp>
        <p:nvSpPr>
          <p:cNvPr id="11" name="Freeform 11"/>
          <p:cNvSpPr/>
          <p:nvPr/>
        </p:nvSpPr>
        <p:spPr>
          <a:xfrm rot="5400000" flipH="1">
            <a:off x="2033857" y="1306457"/>
            <a:ext cx="2673937" cy="6707512"/>
          </a:xfrm>
          <a:custGeom>
            <a:avLst/>
            <a:gdLst/>
            <a:ahLst/>
            <a:cxnLst/>
            <a:rect l="l" t="t" r="r" b="b"/>
            <a:pathLst>
              <a:path w="2673937" h="6707512">
                <a:moveTo>
                  <a:pt x="2673937" y="0"/>
                </a:moveTo>
                <a:lnTo>
                  <a:pt x="0" y="0"/>
                </a:lnTo>
                <a:lnTo>
                  <a:pt x="0" y="6707512"/>
                </a:lnTo>
                <a:lnTo>
                  <a:pt x="2673937" y="6707512"/>
                </a:lnTo>
                <a:lnTo>
                  <a:pt x="2673937" y="0"/>
                </a:lnTo>
                <a:close/>
              </a:path>
            </a:pathLst>
          </a:custGeom>
          <a:blipFill>
            <a:blip r:embed="rId4">
              <a:alphaModFix amt="80000"/>
            </a:blip>
            <a:stretch>
              <a:fillRect l="-121839" t="-22450" r="-53072"/>
            </a:stretch>
          </a:blipFill>
        </p:spPr>
      </p:sp>
      <p:grpSp>
        <p:nvGrpSpPr>
          <p:cNvPr id="12" name="Group 12"/>
          <p:cNvGrpSpPr/>
          <p:nvPr/>
        </p:nvGrpSpPr>
        <p:grpSpPr>
          <a:xfrm>
            <a:off x="9467850" y="0"/>
            <a:ext cx="7374158" cy="6799580"/>
            <a:chOff x="0" y="0"/>
            <a:chExt cx="9832210" cy="9066107"/>
          </a:xfrm>
        </p:grpSpPr>
        <p:pic>
          <p:nvPicPr>
            <p:cNvPr id="13" name="Picture 13"/>
            <p:cNvPicPr>
              <a:picLocks noChangeAspect="1"/>
            </p:cNvPicPr>
            <p:nvPr/>
          </p:nvPicPr>
          <p:blipFill>
            <a:blip r:embed="rId5"/>
            <a:srcRect l="22910" r="22910"/>
            <a:stretch>
              <a:fillRect/>
            </a:stretch>
          </p:blipFill>
          <p:spPr>
            <a:xfrm>
              <a:off x="0" y="0"/>
              <a:ext cx="9832210" cy="9066107"/>
            </a:xfrm>
            <a:prstGeom prst="rect">
              <a:avLst/>
            </a:prstGeom>
          </p:spPr>
        </p:pic>
      </p:grpSp>
      <p:sp>
        <p:nvSpPr>
          <p:cNvPr id="14" name="Freeform 14"/>
          <p:cNvSpPr/>
          <p:nvPr/>
        </p:nvSpPr>
        <p:spPr>
          <a:xfrm>
            <a:off x="9467850" y="6917660"/>
            <a:ext cx="3619108" cy="2328892"/>
          </a:xfrm>
          <a:custGeom>
            <a:avLst/>
            <a:gdLst/>
            <a:ahLst/>
            <a:cxnLst/>
            <a:rect l="l" t="t" r="r" b="b"/>
            <a:pathLst>
              <a:path w="3619108" h="2328892">
                <a:moveTo>
                  <a:pt x="0" y="0"/>
                </a:moveTo>
                <a:lnTo>
                  <a:pt x="3619108" y="0"/>
                </a:lnTo>
                <a:lnTo>
                  <a:pt x="3619108" y="2328892"/>
                </a:lnTo>
                <a:lnTo>
                  <a:pt x="0" y="2328892"/>
                </a:lnTo>
                <a:lnTo>
                  <a:pt x="0" y="0"/>
                </a:lnTo>
                <a:close/>
              </a:path>
            </a:pathLst>
          </a:custGeom>
          <a:blipFill>
            <a:blip r:embed="rId6"/>
            <a:stretch>
              <a:fillRect l="-18774" t="-11486" b="-11486"/>
            </a:stretch>
          </a:blipFill>
        </p:spPr>
      </p:sp>
      <p:grpSp>
        <p:nvGrpSpPr>
          <p:cNvPr id="15" name="Group 15"/>
          <p:cNvGrpSpPr/>
          <p:nvPr/>
        </p:nvGrpSpPr>
        <p:grpSpPr>
          <a:xfrm>
            <a:off x="9467850" y="6892608"/>
            <a:ext cx="3620282" cy="2353945"/>
            <a:chOff x="0" y="0"/>
            <a:chExt cx="4827042" cy="3138593"/>
          </a:xfrm>
        </p:grpSpPr>
        <p:pic>
          <p:nvPicPr>
            <p:cNvPr id="16" name="Picture 16"/>
            <p:cNvPicPr>
              <a:picLocks noChangeAspect="1"/>
            </p:cNvPicPr>
            <p:nvPr/>
          </p:nvPicPr>
          <p:blipFill>
            <a:blip r:embed="rId7"/>
            <a:srcRect l="849" r="849"/>
            <a:stretch>
              <a:fillRect/>
            </a:stretch>
          </p:blipFill>
          <p:spPr>
            <a:xfrm>
              <a:off x="0" y="0"/>
              <a:ext cx="4827042" cy="3138593"/>
            </a:xfrm>
            <a:prstGeom prst="rect">
              <a:avLst/>
            </a:prstGeom>
          </p:spPr>
        </p:pic>
      </p:grpSp>
      <p:sp>
        <p:nvSpPr>
          <p:cNvPr id="17" name="Freeform 17"/>
          <p:cNvSpPr/>
          <p:nvPr/>
        </p:nvSpPr>
        <p:spPr>
          <a:xfrm>
            <a:off x="13312193" y="6892608"/>
            <a:ext cx="3529814" cy="2353945"/>
          </a:xfrm>
          <a:custGeom>
            <a:avLst/>
            <a:gdLst/>
            <a:ahLst/>
            <a:cxnLst/>
            <a:rect l="l" t="t" r="r" b="b"/>
            <a:pathLst>
              <a:path w="3529814" h="2353945">
                <a:moveTo>
                  <a:pt x="0" y="0"/>
                </a:moveTo>
                <a:lnTo>
                  <a:pt x="3529815" y="0"/>
                </a:lnTo>
                <a:lnTo>
                  <a:pt x="3529815" y="2353944"/>
                </a:lnTo>
                <a:lnTo>
                  <a:pt x="0" y="2353944"/>
                </a:lnTo>
                <a:lnTo>
                  <a:pt x="0" y="0"/>
                </a:lnTo>
                <a:close/>
              </a:path>
            </a:pathLst>
          </a:custGeom>
          <a:blipFill>
            <a:blip r:embed="rId8"/>
            <a:stretch>
              <a:fillRect/>
            </a:stretch>
          </a:blipFill>
        </p:spPr>
      </p:sp>
      <p:sp>
        <p:nvSpPr>
          <p:cNvPr id="18" name="TextBox 18"/>
          <p:cNvSpPr txBox="1"/>
          <p:nvPr/>
        </p:nvSpPr>
        <p:spPr>
          <a:xfrm>
            <a:off x="1028700" y="982345"/>
            <a:ext cx="5310275" cy="679450"/>
          </a:xfrm>
          <a:prstGeom prst="rect">
            <a:avLst/>
          </a:prstGeom>
        </p:spPr>
        <p:txBody>
          <a:bodyPr lIns="0" tIns="0" rIns="0" bIns="0" rtlCol="0" anchor="t">
            <a:spAutoFit/>
          </a:bodyPr>
          <a:lstStyle/>
          <a:p>
            <a:pPr>
              <a:lnSpc>
                <a:spcPts val="5000"/>
              </a:lnSpc>
            </a:pPr>
            <a:r>
              <a:rPr lang="en-US" sz="5000" spc="125">
                <a:solidFill>
                  <a:srgbClr val="3B3B3B"/>
                </a:solidFill>
                <a:latin typeface="Gibson 3"/>
              </a:rPr>
              <a:t>FIREWORKS</a:t>
            </a:r>
          </a:p>
        </p:txBody>
      </p:sp>
      <p:sp>
        <p:nvSpPr>
          <p:cNvPr id="19" name="TextBox 19"/>
          <p:cNvSpPr txBox="1"/>
          <p:nvPr/>
        </p:nvSpPr>
        <p:spPr>
          <a:xfrm>
            <a:off x="1028700" y="2052320"/>
            <a:ext cx="5695882" cy="428625"/>
          </a:xfrm>
          <a:prstGeom prst="rect">
            <a:avLst/>
          </a:prstGeom>
        </p:spPr>
        <p:txBody>
          <a:bodyPr lIns="0" tIns="0" rIns="0" bIns="0" rtlCol="0" anchor="t">
            <a:spAutoFit/>
          </a:bodyPr>
          <a:lstStyle/>
          <a:p>
            <a:pPr>
              <a:lnSpc>
                <a:spcPts val="3299"/>
              </a:lnSpc>
            </a:pPr>
            <a:r>
              <a:rPr lang="en-US" sz="2999" spc="74">
                <a:solidFill>
                  <a:srgbClr val="AC202D"/>
                </a:solidFill>
                <a:latin typeface="Gibson 3"/>
              </a:rPr>
              <a:t>Fireworks can be fun …</a:t>
            </a:r>
          </a:p>
        </p:txBody>
      </p:sp>
      <p:sp>
        <p:nvSpPr>
          <p:cNvPr id="20" name="TextBox 20"/>
          <p:cNvSpPr txBox="1"/>
          <p:nvPr/>
        </p:nvSpPr>
        <p:spPr>
          <a:xfrm>
            <a:off x="1028700" y="8669630"/>
            <a:ext cx="6591232" cy="365125"/>
          </a:xfrm>
          <a:prstGeom prst="rect">
            <a:avLst/>
          </a:prstGeom>
        </p:spPr>
        <p:txBody>
          <a:bodyPr lIns="0" tIns="0" rIns="0" bIns="0" rtlCol="0" anchor="t">
            <a:spAutoFit/>
          </a:bodyPr>
          <a:lstStyle/>
          <a:p>
            <a:pPr>
              <a:lnSpc>
                <a:spcPts val="2749"/>
              </a:lnSpc>
            </a:pPr>
            <a:r>
              <a:rPr lang="en-US" sz="2499" spc="124">
                <a:solidFill>
                  <a:srgbClr val="FFFFFF"/>
                </a:solidFill>
                <a:latin typeface="Gibson 3"/>
              </a:rPr>
              <a:t>ALWAYS FOLLOW THE FIREWORKS CODE</a:t>
            </a:r>
          </a:p>
        </p:txBody>
      </p:sp>
      <p:sp>
        <p:nvSpPr>
          <p:cNvPr id="21" name="TextBox 21"/>
          <p:cNvSpPr txBox="1"/>
          <p:nvPr/>
        </p:nvSpPr>
        <p:spPr>
          <a:xfrm>
            <a:off x="1045770" y="3967672"/>
            <a:ext cx="4569573" cy="400049"/>
          </a:xfrm>
          <a:prstGeom prst="rect">
            <a:avLst/>
          </a:prstGeom>
        </p:spPr>
        <p:txBody>
          <a:bodyPr lIns="0" tIns="0" rIns="0" bIns="0" rtlCol="0" anchor="t">
            <a:spAutoFit/>
          </a:bodyPr>
          <a:lstStyle/>
          <a:p>
            <a:pPr>
              <a:lnSpc>
                <a:spcPts val="2999"/>
              </a:lnSpc>
            </a:pPr>
            <a:r>
              <a:rPr lang="en-US" sz="2999" spc="149">
                <a:solidFill>
                  <a:srgbClr val="FFFFFF"/>
                </a:solidFill>
                <a:latin typeface="Gibson 3"/>
              </a:rPr>
              <a:t>DID YOU KNOW </a:t>
            </a:r>
          </a:p>
        </p:txBody>
      </p:sp>
      <p:sp>
        <p:nvSpPr>
          <p:cNvPr id="22" name="TextBox 22"/>
          <p:cNvSpPr txBox="1"/>
          <p:nvPr/>
        </p:nvSpPr>
        <p:spPr>
          <a:xfrm>
            <a:off x="1028700" y="4504690"/>
            <a:ext cx="4841514" cy="838200"/>
          </a:xfrm>
          <a:prstGeom prst="rect">
            <a:avLst/>
          </a:prstGeom>
        </p:spPr>
        <p:txBody>
          <a:bodyPr lIns="0" tIns="0" rIns="0" bIns="0" rtlCol="0" anchor="t">
            <a:spAutoFit/>
          </a:bodyPr>
          <a:lstStyle/>
          <a:p>
            <a:pPr>
              <a:lnSpc>
                <a:spcPts val="3299"/>
              </a:lnSpc>
            </a:pPr>
            <a:r>
              <a:rPr lang="en-US" sz="2999" spc="149">
                <a:solidFill>
                  <a:srgbClr val="FFFFFF"/>
                </a:solidFill>
                <a:latin typeface="Gibson 2"/>
              </a:rPr>
              <a:t>that sparklers can burn five times hotter than a BBQ?</a:t>
            </a:r>
          </a:p>
        </p:txBody>
      </p:sp>
      <p:sp>
        <p:nvSpPr>
          <p:cNvPr id="23" name="TextBox 23"/>
          <p:cNvSpPr txBox="1"/>
          <p:nvPr/>
        </p:nvSpPr>
        <p:spPr>
          <a:xfrm>
            <a:off x="1028700" y="2499995"/>
            <a:ext cx="5948511" cy="428625"/>
          </a:xfrm>
          <a:prstGeom prst="rect">
            <a:avLst/>
          </a:prstGeom>
        </p:spPr>
        <p:txBody>
          <a:bodyPr lIns="0" tIns="0" rIns="0" bIns="0" rtlCol="0" anchor="t">
            <a:spAutoFit/>
          </a:bodyPr>
          <a:lstStyle/>
          <a:p>
            <a:pPr>
              <a:lnSpc>
                <a:spcPts val="3299"/>
              </a:lnSpc>
            </a:pPr>
            <a:r>
              <a:rPr lang="en-US" sz="2999" spc="74">
                <a:solidFill>
                  <a:srgbClr val="3B3B3B"/>
                </a:solidFill>
                <a:latin typeface="Gibson 2"/>
              </a:rPr>
              <a:t>but they can also be dangerous.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7462489" y="0"/>
            <a:ext cx="825511" cy="10287000"/>
          </a:xfrm>
          <a:prstGeom prst="rect">
            <a:avLst/>
          </a:prstGeom>
          <a:solidFill>
            <a:srgbClr val="AC202D"/>
          </a:solidFill>
        </p:spPr>
      </p:sp>
      <p:sp>
        <p:nvSpPr>
          <p:cNvPr id="3" name="Freeform 3"/>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2">
              <a:alphaModFix amt="7999"/>
            </a:blip>
            <a:stretch>
              <a:fillRect l="-840253" t="-28239" r="-510029" b="-36355"/>
            </a:stretch>
          </a:blipFill>
        </p:spPr>
      </p:sp>
      <p:sp>
        <p:nvSpPr>
          <p:cNvPr id="4" name="Freeform 4"/>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3">
              <a:alphaModFix amt="25000"/>
            </a:blip>
            <a:stretch>
              <a:fillRect l="-4881" t="-1435266" r="-11978" b="-91808"/>
            </a:stretch>
          </a:blipFill>
        </p:spPr>
      </p:sp>
      <p:grpSp>
        <p:nvGrpSpPr>
          <p:cNvPr id="5" name="Group 5"/>
          <p:cNvGrpSpPr/>
          <p:nvPr/>
        </p:nvGrpSpPr>
        <p:grpSpPr>
          <a:xfrm>
            <a:off x="9467850" y="0"/>
            <a:ext cx="7374158" cy="9258300"/>
            <a:chOff x="0" y="0"/>
            <a:chExt cx="9832210" cy="12344400"/>
          </a:xfrm>
        </p:grpSpPr>
        <p:pic>
          <p:nvPicPr>
            <p:cNvPr id="6" name="Picture 6"/>
            <p:cNvPicPr>
              <a:picLocks noChangeAspect="1"/>
            </p:cNvPicPr>
            <p:nvPr/>
          </p:nvPicPr>
          <p:blipFill>
            <a:blip r:embed="rId4"/>
            <a:srcRect l="38465" r="8435"/>
            <a:stretch>
              <a:fillRect/>
            </a:stretch>
          </p:blipFill>
          <p:spPr>
            <a:xfrm>
              <a:off x="0" y="0"/>
              <a:ext cx="9832210" cy="12344400"/>
            </a:xfrm>
            <a:prstGeom prst="rect">
              <a:avLst/>
            </a:prstGeom>
          </p:spPr>
        </p:pic>
      </p:grpSp>
      <p:grpSp>
        <p:nvGrpSpPr>
          <p:cNvPr id="7" name="Group 7"/>
          <p:cNvGrpSpPr/>
          <p:nvPr/>
        </p:nvGrpSpPr>
        <p:grpSpPr>
          <a:xfrm>
            <a:off x="0" y="2570615"/>
            <a:ext cx="7024635" cy="2673937"/>
            <a:chOff x="0" y="0"/>
            <a:chExt cx="1850110" cy="704247"/>
          </a:xfrm>
        </p:grpSpPr>
        <p:sp>
          <p:nvSpPr>
            <p:cNvPr id="8" name="Freeform 8"/>
            <p:cNvSpPr/>
            <p:nvPr/>
          </p:nvSpPr>
          <p:spPr>
            <a:xfrm>
              <a:off x="0" y="0"/>
              <a:ext cx="1850110" cy="704247"/>
            </a:xfrm>
            <a:custGeom>
              <a:avLst/>
              <a:gdLst/>
              <a:ahLst/>
              <a:cxnLst/>
              <a:rect l="l" t="t" r="r" b="b"/>
              <a:pathLst>
                <a:path w="1850110" h="704247">
                  <a:moveTo>
                    <a:pt x="0" y="0"/>
                  </a:moveTo>
                  <a:lnTo>
                    <a:pt x="1850110" y="0"/>
                  </a:lnTo>
                  <a:lnTo>
                    <a:pt x="1850110" y="704247"/>
                  </a:lnTo>
                  <a:lnTo>
                    <a:pt x="0" y="704247"/>
                  </a:lnTo>
                  <a:close/>
                </a:path>
              </a:pathLst>
            </a:custGeom>
            <a:solidFill>
              <a:srgbClr val="AC202D"/>
            </a:solidFill>
          </p:spPr>
        </p:sp>
        <p:sp>
          <p:nvSpPr>
            <p:cNvPr id="9" name="TextBox 9"/>
            <p:cNvSpPr txBox="1"/>
            <p:nvPr/>
          </p:nvSpPr>
          <p:spPr>
            <a:xfrm>
              <a:off x="0" y="-9525"/>
              <a:ext cx="1850110" cy="713772"/>
            </a:xfrm>
            <a:prstGeom prst="rect">
              <a:avLst/>
            </a:prstGeom>
          </p:spPr>
          <p:txBody>
            <a:bodyPr lIns="50800" tIns="50800" rIns="50800" bIns="50800" rtlCol="0" anchor="ctr"/>
            <a:lstStyle/>
            <a:p>
              <a:pPr algn="ctr">
                <a:lnSpc>
                  <a:spcPts val="2639"/>
                </a:lnSpc>
              </a:pPr>
              <a:endParaRPr/>
            </a:p>
          </p:txBody>
        </p:sp>
      </p:grpSp>
      <p:sp>
        <p:nvSpPr>
          <p:cNvPr id="10" name="Freeform 10"/>
          <p:cNvSpPr/>
          <p:nvPr/>
        </p:nvSpPr>
        <p:spPr>
          <a:xfrm rot="5400000" flipH="1">
            <a:off x="2175349" y="395266"/>
            <a:ext cx="2673937" cy="7024635"/>
          </a:xfrm>
          <a:custGeom>
            <a:avLst/>
            <a:gdLst/>
            <a:ahLst/>
            <a:cxnLst/>
            <a:rect l="l" t="t" r="r" b="b"/>
            <a:pathLst>
              <a:path w="2673937" h="7024635">
                <a:moveTo>
                  <a:pt x="2673937" y="0"/>
                </a:moveTo>
                <a:lnTo>
                  <a:pt x="0" y="0"/>
                </a:lnTo>
                <a:lnTo>
                  <a:pt x="0" y="7024635"/>
                </a:lnTo>
                <a:lnTo>
                  <a:pt x="2673937" y="7024635"/>
                </a:lnTo>
                <a:lnTo>
                  <a:pt x="2673937" y="0"/>
                </a:lnTo>
                <a:close/>
              </a:path>
            </a:pathLst>
          </a:custGeom>
          <a:blipFill>
            <a:blip r:embed="rId3">
              <a:alphaModFix amt="80000"/>
            </a:blip>
            <a:stretch>
              <a:fillRect l="-122257" t="-17207" r="-53323"/>
            </a:stretch>
          </a:blipFill>
        </p:spPr>
      </p:sp>
      <p:sp>
        <p:nvSpPr>
          <p:cNvPr id="11" name="TextBox 11"/>
          <p:cNvSpPr txBox="1"/>
          <p:nvPr/>
        </p:nvSpPr>
        <p:spPr>
          <a:xfrm>
            <a:off x="1028700" y="1541045"/>
            <a:ext cx="8115300" cy="679450"/>
          </a:xfrm>
          <a:prstGeom prst="rect">
            <a:avLst/>
          </a:prstGeom>
        </p:spPr>
        <p:txBody>
          <a:bodyPr lIns="0" tIns="0" rIns="0" bIns="0" rtlCol="0" anchor="t">
            <a:spAutoFit/>
          </a:bodyPr>
          <a:lstStyle/>
          <a:p>
            <a:pPr>
              <a:lnSpc>
                <a:spcPts val="5000"/>
              </a:lnSpc>
            </a:pPr>
            <a:r>
              <a:rPr lang="en-US" sz="5000" spc="125">
                <a:solidFill>
                  <a:srgbClr val="3B3B3B"/>
                </a:solidFill>
                <a:latin typeface="Gibson 2"/>
              </a:rPr>
              <a:t>YOU CAN'T BUY FIREWORKS</a:t>
            </a:r>
          </a:p>
        </p:txBody>
      </p:sp>
      <p:sp>
        <p:nvSpPr>
          <p:cNvPr id="12" name="TextBox 12"/>
          <p:cNvSpPr txBox="1"/>
          <p:nvPr/>
        </p:nvSpPr>
        <p:spPr>
          <a:xfrm>
            <a:off x="1028700" y="953707"/>
            <a:ext cx="6815445" cy="638175"/>
          </a:xfrm>
          <a:prstGeom prst="rect">
            <a:avLst/>
          </a:prstGeom>
        </p:spPr>
        <p:txBody>
          <a:bodyPr lIns="0" tIns="0" rIns="0" bIns="0" rtlCol="0" anchor="t">
            <a:spAutoFit/>
          </a:bodyPr>
          <a:lstStyle/>
          <a:p>
            <a:pPr>
              <a:lnSpc>
                <a:spcPts val="4950"/>
              </a:lnSpc>
            </a:pPr>
            <a:r>
              <a:rPr lang="en-US" sz="4500" spc="112">
                <a:solidFill>
                  <a:srgbClr val="3B3B3B"/>
                </a:solidFill>
                <a:latin typeface="Gibson 3"/>
              </a:rPr>
              <a:t>IF YOU ARE UNDER 18</a:t>
            </a:r>
          </a:p>
        </p:txBody>
      </p:sp>
      <p:sp>
        <p:nvSpPr>
          <p:cNvPr id="13" name="TextBox 13"/>
          <p:cNvSpPr txBox="1"/>
          <p:nvPr/>
        </p:nvSpPr>
        <p:spPr>
          <a:xfrm>
            <a:off x="1045770" y="3215042"/>
            <a:ext cx="4569573" cy="400049"/>
          </a:xfrm>
          <a:prstGeom prst="rect">
            <a:avLst/>
          </a:prstGeom>
        </p:spPr>
        <p:txBody>
          <a:bodyPr lIns="0" tIns="0" rIns="0" bIns="0" rtlCol="0" anchor="t">
            <a:spAutoFit/>
          </a:bodyPr>
          <a:lstStyle/>
          <a:p>
            <a:pPr>
              <a:lnSpc>
                <a:spcPts val="2999"/>
              </a:lnSpc>
            </a:pPr>
            <a:r>
              <a:rPr lang="en-US" sz="2999" spc="149">
                <a:solidFill>
                  <a:srgbClr val="FFFFFF"/>
                </a:solidFill>
                <a:latin typeface="Gibson 3"/>
              </a:rPr>
              <a:t>BUT YOU CAN HELP</a:t>
            </a:r>
          </a:p>
        </p:txBody>
      </p:sp>
      <p:sp>
        <p:nvSpPr>
          <p:cNvPr id="14" name="TextBox 14"/>
          <p:cNvSpPr txBox="1"/>
          <p:nvPr/>
        </p:nvSpPr>
        <p:spPr>
          <a:xfrm>
            <a:off x="1028700" y="3752060"/>
            <a:ext cx="5286127" cy="838200"/>
          </a:xfrm>
          <a:prstGeom prst="rect">
            <a:avLst/>
          </a:prstGeom>
        </p:spPr>
        <p:txBody>
          <a:bodyPr lIns="0" tIns="0" rIns="0" bIns="0" rtlCol="0" anchor="t">
            <a:spAutoFit/>
          </a:bodyPr>
          <a:lstStyle/>
          <a:p>
            <a:pPr>
              <a:lnSpc>
                <a:spcPts val="3299"/>
              </a:lnSpc>
            </a:pPr>
            <a:r>
              <a:rPr lang="en-US" sz="2999" spc="149">
                <a:solidFill>
                  <a:srgbClr val="FFFFFF"/>
                </a:solidFill>
                <a:latin typeface="Gibson 2"/>
              </a:rPr>
              <a:t>by telling an adult all about The Fireworks Code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2651511"/>
            <a:ext cx="308293" cy="308293"/>
            <a:chOff x="0" y="0"/>
            <a:chExt cx="578338" cy="578338"/>
          </a:xfrm>
        </p:grpSpPr>
        <p:sp>
          <p:nvSpPr>
            <p:cNvPr id="3" name="Freeform 3"/>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sp>
        <p:sp>
          <p:nvSpPr>
            <p:cNvPr id="4" name="TextBox 4"/>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5" name="Group 5"/>
          <p:cNvGrpSpPr/>
          <p:nvPr/>
        </p:nvGrpSpPr>
        <p:grpSpPr>
          <a:xfrm>
            <a:off x="1028700" y="3558488"/>
            <a:ext cx="308293" cy="308293"/>
            <a:chOff x="0" y="0"/>
            <a:chExt cx="578338" cy="578338"/>
          </a:xfrm>
        </p:grpSpPr>
        <p:sp>
          <p:nvSpPr>
            <p:cNvPr id="6" name="Freeform 6"/>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sp>
        <p:sp>
          <p:nvSpPr>
            <p:cNvPr id="7" name="TextBox 7"/>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8" name="Group 8"/>
          <p:cNvGrpSpPr/>
          <p:nvPr/>
        </p:nvGrpSpPr>
        <p:grpSpPr>
          <a:xfrm>
            <a:off x="1028700" y="4660213"/>
            <a:ext cx="308293" cy="308293"/>
            <a:chOff x="0" y="0"/>
            <a:chExt cx="578338" cy="578338"/>
          </a:xfrm>
        </p:grpSpPr>
        <p:sp>
          <p:nvSpPr>
            <p:cNvPr id="9" name="Freeform 9"/>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sp>
        <p:sp>
          <p:nvSpPr>
            <p:cNvPr id="10" name="TextBox 10"/>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11" name="Group 11"/>
          <p:cNvGrpSpPr/>
          <p:nvPr/>
        </p:nvGrpSpPr>
        <p:grpSpPr>
          <a:xfrm>
            <a:off x="1028700" y="5777813"/>
            <a:ext cx="308293" cy="308293"/>
            <a:chOff x="0" y="0"/>
            <a:chExt cx="578338" cy="578338"/>
          </a:xfrm>
        </p:grpSpPr>
        <p:sp>
          <p:nvSpPr>
            <p:cNvPr id="12" name="Freeform 12"/>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sp>
        <p:sp>
          <p:nvSpPr>
            <p:cNvPr id="13" name="TextBox 13"/>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14" name="Group 14"/>
          <p:cNvGrpSpPr/>
          <p:nvPr/>
        </p:nvGrpSpPr>
        <p:grpSpPr>
          <a:xfrm>
            <a:off x="1028700" y="7238313"/>
            <a:ext cx="308293" cy="308293"/>
            <a:chOff x="0" y="0"/>
            <a:chExt cx="578338" cy="578338"/>
          </a:xfrm>
        </p:grpSpPr>
        <p:sp>
          <p:nvSpPr>
            <p:cNvPr id="15" name="Freeform 15"/>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sp>
        <p:sp>
          <p:nvSpPr>
            <p:cNvPr id="16" name="TextBox 16"/>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sp>
        <p:nvSpPr>
          <p:cNvPr id="17" name="AutoShape 17"/>
          <p:cNvSpPr/>
          <p:nvPr/>
        </p:nvSpPr>
        <p:spPr>
          <a:xfrm>
            <a:off x="17462489" y="0"/>
            <a:ext cx="825511" cy="10287000"/>
          </a:xfrm>
          <a:prstGeom prst="rect">
            <a:avLst/>
          </a:prstGeom>
          <a:solidFill>
            <a:srgbClr val="AC202D"/>
          </a:solidFill>
        </p:spPr>
      </p:sp>
      <p:sp>
        <p:nvSpPr>
          <p:cNvPr id="18" name="Freeform 18"/>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3">
              <a:alphaModFix amt="7999"/>
            </a:blip>
            <a:stretch>
              <a:fillRect l="-840253" t="-28239" r="-510029" b="-36355"/>
            </a:stretch>
          </a:blipFill>
        </p:spPr>
      </p:sp>
      <p:sp>
        <p:nvSpPr>
          <p:cNvPr id="19" name="Freeform 19"/>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4">
              <a:alphaModFix amt="25000"/>
            </a:blip>
            <a:stretch>
              <a:fillRect l="-4881" t="-1435266" r="-11978" b="-91808"/>
            </a:stretch>
          </a:blipFill>
        </p:spPr>
      </p:sp>
      <p:sp>
        <p:nvSpPr>
          <p:cNvPr id="20" name="TextBox 20"/>
          <p:cNvSpPr txBox="1"/>
          <p:nvPr/>
        </p:nvSpPr>
        <p:spPr>
          <a:xfrm>
            <a:off x="1539874" y="5736855"/>
            <a:ext cx="5500796" cy="10509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Never return to a firework once it has been lit- even if it hasn't gone off it could still explode.</a:t>
            </a:r>
          </a:p>
        </p:txBody>
      </p:sp>
      <p:sp>
        <p:nvSpPr>
          <p:cNvPr id="21" name="TextBox 21"/>
          <p:cNvSpPr txBox="1"/>
          <p:nvPr/>
        </p:nvSpPr>
        <p:spPr>
          <a:xfrm>
            <a:off x="1539874" y="7197355"/>
            <a:ext cx="5135002" cy="7080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Don't put fireworks in pockets and never throw them</a:t>
            </a:r>
          </a:p>
        </p:txBody>
      </p:sp>
      <p:sp>
        <p:nvSpPr>
          <p:cNvPr id="22" name="TextBox 22"/>
          <p:cNvSpPr txBox="1"/>
          <p:nvPr/>
        </p:nvSpPr>
        <p:spPr>
          <a:xfrm>
            <a:off x="9679589" y="2594679"/>
            <a:ext cx="5331663" cy="7080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Direct any rocket fireworks well away from spectators</a:t>
            </a:r>
          </a:p>
        </p:txBody>
      </p:sp>
      <p:sp>
        <p:nvSpPr>
          <p:cNvPr id="23" name="TextBox 23"/>
          <p:cNvSpPr txBox="1"/>
          <p:nvPr/>
        </p:nvSpPr>
        <p:spPr>
          <a:xfrm>
            <a:off x="9679589" y="3722159"/>
            <a:ext cx="6784660" cy="3651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Never use paraffin or petrol on a bonfire</a:t>
            </a:r>
          </a:p>
        </p:txBody>
      </p:sp>
      <p:sp>
        <p:nvSpPr>
          <p:cNvPr id="24" name="TextBox 24"/>
          <p:cNvSpPr txBox="1"/>
          <p:nvPr/>
        </p:nvSpPr>
        <p:spPr>
          <a:xfrm>
            <a:off x="9679589" y="4617879"/>
            <a:ext cx="4969531" cy="10509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Make sure that the fire is out and surroundings are made safe before leaving</a:t>
            </a:r>
          </a:p>
        </p:txBody>
      </p:sp>
      <p:sp>
        <p:nvSpPr>
          <p:cNvPr id="25" name="TextBox 25"/>
          <p:cNvSpPr txBox="1"/>
          <p:nvPr/>
        </p:nvSpPr>
        <p:spPr>
          <a:xfrm>
            <a:off x="1028700" y="980328"/>
            <a:ext cx="8115300" cy="679450"/>
          </a:xfrm>
          <a:prstGeom prst="rect">
            <a:avLst/>
          </a:prstGeom>
        </p:spPr>
        <p:txBody>
          <a:bodyPr lIns="0" tIns="0" rIns="0" bIns="0" rtlCol="0" anchor="t">
            <a:spAutoFit/>
          </a:bodyPr>
          <a:lstStyle/>
          <a:p>
            <a:pPr>
              <a:lnSpc>
                <a:spcPts val="5000"/>
              </a:lnSpc>
            </a:pPr>
            <a:r>
              <a:rPr lang="en-US" sz="5000" spc="125">
                <a:solidFill>
                  <a:srgbClr val="3B3B3B"/>
                </a:solidFill>
                <a:latin typeface="Gibson 3"/>
              </a:rPr>
              <a:t>THE FIREWORKS</a:t>
            </a:r>
          </a:p>
        </p:txBody>
      </p:sp>
      <p:sp>
        <p:nvSpPr>
          <p:cNvPr id="26" name="TextBox 26"/>
          <p:cNvSpPr txBox="1"/>
          <p:nvPr/>
        </p:nvSpPr>
        <p:spPr>
          <a:xfrm>
            <a:off x="1028700" y="1611471"/>
            <a:ext cx="5564514" cy="638175"/>
          </a:xfrm>
          <a:prstGeom prst="rect">
            <a:avLst/>
          </a:prstGeom>
        </p:spPr>
        <p:txBody>
          <a:bodyPr lIns="0" tIns="0" rIns="0" bIns="0" rtlCol="0" anchor="t">
            <a:spAutoFit/>
          </a:bodyPr>
          <a:lstStyle/>
          <a:p>
            <a:pPr>
              <a:lnSpc>
                <a:spcPts val="4950"/>
              </a:lnSpc>
            </a:pPr>
            <a:r>
              <a:rPr lang="en-US" sz="4500" spc="225">
                <a:solidFill>
                  <a:srgbClr val="3B3B3B"/>
                </a:solidFill>
                <a:latin typeface="Gibson 2"/>
              </a:rPr>
              <a:t>CODE</a:t>
            </a:r>
          </a:p>
        </p:txBody>
      </p:sp>
      <p:sp>
        <p:nvSpPr>
          <p:cNvPr id="27" name="TextBox 27"/>
          <p:cNvSpPr txBox="1"/>
          <p:nvPr/>
        </p:nvSpPr>
        <p:spPr>
          <a:xfrm>
            <a:off x="1539874" y="2594679"/>
            <a:ext cx="6577821" cy="3651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Follow the instructions on each firework </a:t>
            </a:r>
          </a:p>
        </p:txBody>
      </p:sp>
      <p:sp>
        <p:nvSpPr>
          <p:cNvPr id="28" name="TextBox 28"/>
          <p:cNvSpPr txBox="1"/>
          <p:nvPr/>
        </p:nvSpPr>
        <p:spPr>
          <a:xfrm>
            <a:off x="1539874" y="3501656"/>
            <a:ext cx="5579327" cy="7080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Light the firework at arm's length with a taper </a:t>
            </a:r>
          </a:p>
        </p:txBody>
      </p:sp>
      <p:sp>
        <p:nvSpPr>
          <p:cNvPr id="29" name="TextBox 29"/>
          <p:cNvSpPr txBox="1"/>
          <p:nvPr/>
        </p:nvSpPr>
        <p:spPr>
          <a:xfrm>
            <a:off x="1539874" y="4619256"/>
            <a:ext cx="5500796" cy="7080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Keep naked flames, including cigarettes, away from fireworks</a:t>
            </a:r>
          </a:p>
        </p:txBody>
      </p:sp>
      <p:sp>
        <p:nvSpPr>
          <p:cNvPr id="30" name="TextBox 30"/>
          <p:cNvSpPr txBox="1"/>
          <p:nvPr/>
        </p:nvSpPr>
        <p:spPr>
          <a:xfrm>
            <a:off x="9676733" y="5973048"/>
            <a:ext cx="3960158" cy="7080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Only buy fireworks with a CE mark </a:t>
            </a:r>
          </a:p>
        </p:txBody>
      </p:sp>
      <p:sp>
        <p:nvSpPr>
          <p:cNvPr id="31" name="Freeform 31"/>
          <p:cNvSpPr/>
          <p:nvPr/>
        </p:nvSpPr>
        <p:spPr>
          <a:xfrm>
            <a:off x="13959706" y="5777813"/>
            <a:ext cx="1378827" cy="1088971"/>
          </a:xfrm>
          <a:custGeom>
            <a:avLst/>
            <a:gdLst/>
            <a:ahLst/>
            <a:cxnLst/>
            <a:rect l="l" t="t" r="r" b="b"/>
            <a:pathLst>
              <a:path w="1378827" h="1088971">
                <a:moveTo>
                  <a:pt x="0" y="0"/>
                </a:moveTo>
                <a:lnTo>
                  <a:pt x="1378827" y="0"/>
                </a:lnTo>
                <a:lnTo>
                  <a:pt x="1378827" y="1088971"/>
                </a:lnTo>
                <a:lnTo>
                  <a:pt x="0" y="1088971"/>
                </a:lnTo>
                <a:lnTo>
                  <a:pt x="0" y="0"/>
                </a:lnTo>
                <a:close/>
              </a:path>
            </a:pathLst>
          </a:custGeom>
          <a:blipFill>
            <a:blip r:embed="rId5"/>
            <a:stretch>
              <a:fillRect l="-20097" t="-17377" r="-33603" b="-27450"/>
            </a:stretch>
          </a:blipFill>
        </p:spPr>
      </p:sp>
      <p:grpSp>
        <p:nvGrpSpPr>
          <p:cNvPr id="32" name="Group 32"/>
          <p:cNvGrpSpPr/>
          <p:nvPr/>
        </p:nvGrpSpPr>
        <p:grpSpPr>
          <a:xfrm>
            <a:off x="9168415" y="2635636"/>
            <a:ext cx="308293" cy="308293"/>
            <a:chOff x="0" y="0"/>
            <a:chExt cx="578338" cy="578338"/>
          </a:xfrm>
        </p:grpSpPr>
        <p:sp>
          <p:nvSpPr>
            <p:cNvPr id="33" name="Freeform 33"/>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sp>
        <p:sp>
          <p:nvSpPr>
            <p:cNvPr id="34" name="TextBox 34"/>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35" name="Group 35"/>
          <p:cNvGrpSpPr/>
          <p:nvPr/>
        </p:nvGrpSpPr>
        <p:grpSpPr>
          <a:xfrm>
            <a:off x="9168415" y="3745813"/>
            <a:ext cx="308293" cy="308293"/>
            <a:chOff x="0" y="0"/>
            <a:chExt cx="578338" cy="578338"/>
          </a:xfrm>
        </p:grpSpPr>
        <p:sp>
          <p:nvSpPr>
            <p:cNvPr id="36" name="Freeform 36"/>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sp>
        <p:sp>
          <p:nvSpPr>
            <p:cNvPr id="37" name="TextBox 37"/>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38" name="Group 38"/>
          <p:cNvGrpSpPr/>
          <p:nvPr/>
        </p:nvGrpSpPr>
        <p:grpSpPr>
          <a:xfrm>
            <a:off x="9168415" y="4658836"/>
            <a:ext cx="308293" cy="308293"/>
            <a:chOff x="0" y="0"/>
            <a:chExt cx="578338" cy="578338"/>
          </a:xfrm>
        </p:grpSpPr>
        <p:sp>
          <p:nvSpPr>
            <p:cNvPr id="39" name="Freeform 39"/>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sp>
        <p:sp>
          <p:nvSpPr>
            <p:cNvPr id="40" name="TextBox 40"/>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41" name="Group 41"/>
          <p:cNvGrpSpPr/>
          <p:nvPr/>
        </p:nvGrpSpPr>
        <p:grpSpPr>
          <a:xfrm>
            <a:off x="9168415" y="6014006"/>
            <a:ext cx="308293" cy="308293"/>
            <a:chOff x="0" y="0"/>
            <a:chExt cx="578338" cy="578338"/>
          </a:xfrm>
        </p:grpSpPr>
        <p:sp>
          <p:nvSpPr>
            <p:cNvPr id="42" name="Freeform 42"/>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sp>
        <p:sp>
          <p:nvSpPr>
            <p:cNvPr id="43" name="TextBox 43"/>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219711" y="0"/>
            <a:ext cx="11068289" cy="10320727"/>
          </a:xfrm>
          <a:custGeom>
            <a:avLst/>
            <a:gdLst/>
            <a:ahLst/>
            <a:cxnLst/>
            <a:rect l="l" t="t" r="r" b="b"/>
            <a:pathLst>
              <a:path w="11068289" h="10320727">
                <a:moveTo>
                  <a:pt x="0" y="0"/>
                </a:moveTo>
                <a:lnTo>
                  <a:pt x="11068289" y="0"/>
                </a:lnTo>
                <a:lnTo>
                  <a:pt x="11068289" y="10320727"/>
                </a:lnTo>
                <a:lnTo>
                  <a:pt x="0" y="10320727"/>
                </a:lnTo>
                <a:lnTo>
                  <a:pt x="0" y="0"/>
                </a:lnTo>
                <a:close/>
              </a:path>
            </a:pathLst>
          </a:custGeom>
          <a:blipFill>
            <a:blip r:embed="rId3"/>
            <a:stretch>
              <a:fillRect r="-65326" b="-18348"/>
            </a:stretch>
          </a:blipFill>
        </p:spPr>
      </p:sp>
      <p:sp>
        <p:nvSpPr>
          <p:cNvPr id="3" name="Freeform 3"/>
          <p:cNvSpPr/>
          <p:nvPr/>
        </p:nvSpPr>
        <p:spPr>
          <a:xfrm flipH="1">
            <a:off x="9541020" y="0"/>
            <a:ext cx="8848254" cy="10287000"/>
          </a:xfrm>
          <a:custGeom>
            <a:avLst/>
            <a:gdLst/>
            <a:ahLst/>
            <a:cxnLst/>
            <a:rect l="l" t="t" r="r" b="b"/>
            <a:pathLst>
              <a:path w="8848254" h="10287000">
                <a:moveTo>
                  <a:pt x="8848254" y="0"/>
                </a:moveTo>
                <a:lnTo>
                  <a:pt x="0" y="0"/>
                </a:lnTo>
                <a:lnTo>
                  <a:pt x="0" y="10287000"/>
                </a:lnTo>
                <a:lnTo>
                  <a:pt x="8848254" y="10287000"/>
                </a:lnTo>
                <a:lnTo>
                  <a:pt x="8848254" y="0"/>
                </a:lnTo>
                <a:close/>
              </a:path>
            </a:pathLst>
          </a:custGeom>
          <a:blipFill>
            <a:blip r:embed="rId4"/>
            <a:stretch>
              <a:fillRect t="-14838" b="-14182"/>
            </a:stretch>
          </a:blipFill>
        </p:spPr>
      </p:sp>
      <p:grpSp>
        <p:nvGrpSpPr>
          <p:cNvPr id="4" name="Group 4"/>
          <p:cNvGrpSpPr/>
          <p:nvPr/>
        </p:nvGrpSpPr>
        <p:grpSpPr>
          <a:xfrm>
            <a:off x="-6636681" y="0"/>
            <a:ext cx="22246412" cy="10287000"/>
            <a:chOff x="0" y="0"/>
            <a:chExt cx="759856" cy="351366"/>
          </a:xfrm>
        </p:grpSpPr>
        <p:sp>
          <p:nvSpPr>
            <p:cNvPr id="5" name="Freeform 5"/>
            <p:cNvSpPr/>
            <p:nvPr/>
          </p:nvSpPr>
          <p:spPr>
            <a:xfrm>
              <a:off x="0" y="0"/>
              <a:ext cx="759856" cy="351366"/>
            </a:xfrm>
            <a:custGeom>
              <a:avLst/>
              <a:gdLst/>
              <a:ahLst/>
              <a:cxnLst/>
              <a:rect l="l" t="t" r="r" b="b"/>
              <a:pathLst>
                <a:path w="759856" h="351366">
                  <a:moveTo>
                    <a:pt x="203200" y="0"/>
                  </a:moveTo>
                  <a:lnTo>
                    <a:pt x="759856" y="0"/>
                  </a:lnTo>
                  <a:lnTo>
                    <a:pt x="556656" y="351366"/>
                  </a:lnTo>
                  <a:lnTo>
                    <a:pt x="0" y="351366"/>
                  </a:lnTo>
                  <a:lnTo>
                    <a:pt x="203200" y="0"/>
                  </a:lnTo>
                  <a:close/>
                </a:path>
              </a:pathLst>
            </a:custGeom>
            <a:solidFill>
              <a:srgbClr val="AC212D"/>
            </a:solidFill>
          </p:spPr>
        </p:sp>
        <p:sp>
          <p:nvSpPr>
            <p:cNvPr id="6" name="TextBox 6"/>
            <p:cNvSpPr txBox="1"/>
            <p:nvPr/>
          </p:nvSpPr>
          <p:spPr>
            <a:xfrm>
              <a:off x="101600" y="0"/>
              <a:ext cx="556656" cy="351366"/>
            </a:xfrm>
            <a:prstGeom prst="rect">
              <a:avLst/>
            </a:prstGeom>
          </p:spPr>
          <p:txBody>
            <a:bodyPr lIns="4692" tIns="4692" rIns="4692" bIns="4692" rtlCol="0" anchor="ctr"/>
            <a:lstStyle/>
            <a:p>
              <a:pPr algn="ctr">
                <a:lnSpc>
                  <a:spcPts val="174"/>
                </a:lnSpc>
              </a:pPr>
              <a:endParaRPr/>
            </a:p>
          </p:txBody>
        </p:sp>
      </p:grpSp>
      <p:sp>
        <p:nvSpPr>
          <p:cNvPr id="7" name="Freeform 7"/>
          <p:cNvSpPr/>
          <p:nvPr/>
        </p:nvSpPr>
        <p:spPr>
          <a:xfrm rot="5400000" flipH="1">
            <a:off x="3983637" y="-4017363"/>
            <a:ext cx="10320727" cy="18288000"/>
          </a:xfrm>
          <a:custGeom>
            <a:avLst/>
            <a:gdLst/>
            <a:ahLst/>
            <a:cxnLst/>
            <a:rect l="l" t="t" r="r" b="b"/>
            <a:pathLst>
              <a:path w="10320727" h="18288000">
                <a:moveTo>
                  <a:pt x="10320726" y="0"/>
                </a:moveTo>
                <a:lnTo>
                  <a:pt x="0" y="0"/>
                </a:lnTo>
                <a:lnTo>
                  <a:pt x="0" y="18288000"/>
                </a:lnTo>
                <a:lnTo>
                  <a:pt x="10320726" y="18288000"/>
                </a:lnTo>
                <a:lnTo>
                  <a:pt x="10320726" y="0"/>
                </a:lnTo>
                <a:close/>
              </a:path>
            </a:pathLst>
          </a:custGeom>
          <a:blipFill>
            <a:blip r:embed="rId5">
              <a:alphaModFix amt="80000"/>
            </a:blip>
            <a:stretch>
              <a:fillRect l="-61953" t="-23756" r="-35518" b="-760"/>
            </a:stretch>
          </a:blipFill>
        </p:spPr>
      </p:sp>
      <p:sp>
        <p:nvSpPr>
          <p:cNvPr id="8" name="Freeform 8"/>
          <p:cNvSpPr/>
          <p:nvPr/>
        </p:nvSpPr>
        <p:spPr>
          <a:xfrm flipH="1">
            <a:off x="10203005" y="2969273"/>
            <a:ext cx="7282606" cy="7317727"/>
          </a:xfrm>
          <a:custGeom>
            <a:avLst/>
            <a:gdLst/>
            <a:ahLst/>
            <a:cxnLst/>
            <a:rect l="l" t="t" r="r" b="b"/>
            <a:pathLst>
              <a:path w="7282606" h="7317727">
                <a:moveTo>
                  <a:pt x="7282606" y="0"/>
                </a:moveTo>
                <a:lnTo>
                  <a:pt x="0" y="0"/>
                </a:lnTo>
                <a:lnTo>
                  <a:pt x="0" y="7317727"/>
                </a:lnTo>
                <a:lnTo>
                  <a:pt x="7282606" y="7317727"/>
                </a:lnTo>
                <a:lnTo>
                  <a:pt x="7282606" y="0"/>
                </a:lnTo>
                <a:close/>
              </a:path>
            </a:pathLst>
          </a:custGeom>
          <a:blipFill>
            <a:blip r:embed="rId6"/>
            <a:stretch>
              <a:fillRect l="-12408" t="-61435" r="-9089" b="-19937"/>
            </a:stretch>
          </a:blipFill>
        </p:spPr>
      </p:sp>
      <p:sp>
        <p:nvSpPr>
          <p:cNvPr id="9" name="TextBox 9"/>
          <p:cNvSpPr txBox="1"/>
          <p:nvPr/>
        </p:nvSpPr>
        <p:spPr>
          <a:xfrm>
            <a:off x="1028700" y="3542192"/>
            <a:ext cx="6191011" cy="1000125"/>
          </a:xfrm>
          <a:prstGeom prst="rect">
            <a:avLst/>
          </a:prstGeom>
        </p:spPr>
        <p:txBody>
          <a:bodyPr lIns="0" tIns="0" rIns="0" bIns="0" rtlCol="0" anchor="t">
            <a:spAutoFit/>
          </a:bodyPr>
          <a:lstStyle/>
          <a:p>
            <a:pPr>
              <a:lnSpc>
                <a:spcPts val="7800"/>
              </a:lnSpc>
            </a:pPr>
            <a:r>
              <a:rPr lang="en-US" sz="6500" spc="325">
                <a:solidFill>
                  <a:srgbClr val="FFFFFF"/>
                </a:solidFill>
                <a:latin typeface="Gibson 3"/>
              </a:rPr>
              <a:t>ONLY ADULTS</a:t>
            </a:r>
          </a:p>
        </p:txBody>
      </p:sp>
      <p:sp>
        <p:nvSpPr>
          <p:cNvPr id="10" name="TextBox 10"/>
          <p:cNvSpPr txBox="1"/>
          <p:nvPr/>
        </p:nvSpPr>
        <p:spPr>
          <a:xfrm>
            <a:off x="1029193" y="2851989"/>
            <a:ext cx="7859832" cy="869950"/>
          </a:xfrm>
          <a:prstGeom prst="rect">
            <a:avLst/>
          </a:prstGeom>
        </p:spPr>
        <p:txBody>
          <a:bodyPr lIns="0" tIns="0" rIns="0" bIns="0" rtlCol="0" anchor="t">
            <a:spAutoFit/>
          </a:bodyPr>
          <a:lstStyle/>
          <a:p>
            <a:pPr>
              <a:lnSpc>
                <a:spcPts val="6500"/>
              </a:lnSpc>
            </a:pPr>
            <a:r>
              <a:rPr lang="en-US" sz="6500" spc="325">
                <a:solidFill>
                  <a:srgbClr val="FFFFFF"/>
                </a:solidFill>
                <a:latin typeface="Gibson 2"/>
              </a:rPr>
              <a:t>REMEMBER </a:t>
            </a:r>
          </a:p>
        </p:txBody>
      </p:sp>
      <p:sp>
        <p:nvSpPr>
          <p:cNvPr id="11" name="TextBox 11"/>
          <p:cNvSpPr txBox="1"/>
          <p:nvPr/>
        </p:nvSpPr>
        <p:spPr>
          <a:xfrm>
            <a:off x="1029193" y="4454300"/>
            <a:ext cx="9398413" cy="2508250"/>
          </a:xfrm>
          <a:prstGeom prst="rect">
            <a:avLst/>
          </a:prstGeom>
        </p:spPr>
        <p:txBody>
          <a:bodyPr lIns="0" tIns="0" rIns="0" bIns="0" rtlCol="0" anchor="t">
            <a:spAutoFit/>
          </a:bodyPr>
          <a:lstStyle/>
          <a:p>
            <a:pPr>
              <a:lnSpc>
                <a:spcPts val="6500"/>
              </a:lnSpc>
            </a:pPr>
            <a:r>
              <a:rPr lang="en-US" sz="6500" spc="325">
                <a:solidFill>
                  <a:srgbClr val="FFFFFF"/>
                </a:solidFill>
                <a:latin typeface="Gibson 2"/>
              </a:rPr>
              <a:t>SHOULD BE LIGHTING FIREWORKS AND SETTING BONFIRES.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80328"/>
            <a:ext cx="1300432" cy="679450"/>
          </a:xfrm>
          <a:prstGeom prst="rect">
            <a:avLst/>
          </a:prstGeom>
        </p:spPr>
        <p:txBody>
          <a:bodyPr lIns="0" tIns="0" rIns="0" bIns="0" rtlCol="0" anchor="t">
            <a:spAutoFit/>
          </a:bodyPr>
          <a:lstStyle/>
          <a:p>
            <a:pPr>
              <a:lnSpc>
                <a:spcPts val="5000"/>
              </a:lnSpc>
            </a:pPr>
            <a:r>
              <a:rPr lang="en-US" sz="5000" spc="125">
                <a:solidFill>
                  <a:srgbClr val="3B3B3B"/>
                </a:solidFill>
                <a:latin typeface="Gibson 3"/>
              </a:rPr>
              <a:t>THE</a:t>
            </a:r>
          </a:p>
        </p:txBody>
      </p:sp>
      <p:sp>
        <p:nvSpPr>
          <p:cNvPr id="3" name="TextBox 3"/>
          <p:cNvSpPr txBox="1"/>
          <p:nvPr/>
        </p:nvSpPr>
        <p:spPr>
          <a:xfrm>
            <a:off x="2408926" y="986678"/>
            <a:ext cx="1369920" cy="638175"/>
          </a:xfrm>
          <a:prstGeom prst="rect">
            <a:avLst/>
          </a:prstGeom>
        </p:spPr>
        <p:txBody>
          <a:bodyPr lIns="0" tIns="0" rIns="0" bIns="0" rtlCol="0" anchor="t">
            <a:spAutoFit/>
          </a:bodyPr>
          <a:lstStyle/>
          <a:p>
            <a:pPr>
              <a:lnSpc>
                <a:spcPts val="4950"/>
              </a:lnSpc>
            </a:pPr>
            <a:r>
              <a:rPr lang="en-US" sz="4500" spc="225">
                <a:solidFill>
                  <a:srgbClr val="3B3B3B"/>
                </a:solidFill>
                <a:latin typeface="Gibson 2"/>
              </a:rPr>
              <a:t>LAW</a:t>
            </a:r>
          </a:p>
        </p:txBody>
      </p:sp>
      <p:grpSp>
        <p:nvGrpSpPr>
          <p:cNvPr id="4" name="Group 4"/>
          <p:cNvGrpSpPr/>
          <p:nvPr/>
        </p:nvGrpSpPr>
        <p:grpSpPr>
          <a:xfrm>
            <a:off x="1028700" y="2019419"/>
            <a:ext cx="308293" cy="308293"/>
            <a:chOff x="0" y="0"/>
            <a:chExt cx="578338" cy="578338"/>
          </a:xfrm>
        </p:grpSpPr>
        <p:sp>
          <p:nvSpPr>
            <p:cNvPr id="5" name="Freeform 5"/>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sp>
        <p:sp>
          <p:nvSpPr>
            <p:cNvPr id="6" name="TextBox 6"/>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7" name="Group 7"/>
          <p:cNvGrpSpPr/>
          <p:nvPr/>
        </p:nvGrpSpPr>
        <p:grpSpPr>
          <a:xfrm>
            <a:off x="1028700" y="3095744"/>
            <a:ext cx="308293" cy="308293"/>
            <a:chOff x="0" y="0"/>
            <a:chExt cx="578338" cy="578338"/>
          </a:xfrm>
        </p:grpSpPr>
        <p:sp>
          <p:nvSpPr>
            <p:cNvPr id="8" name="Freeform 8"/>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sp>
        <p:sp>
          <p:nvSpPr>
            <p:cNvPr id="9" name="TextBox 9"/>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10" name="Group 10"/>
          <p:cNvGrpSpPr/>
          <p:nvPr/>
        </p:nvGrpSpPr>
        <p:grpSpPr>
          <a:xfrm>
            <a:off x="1028700" y="5607161"/>
            <a:ext cx="308293" cy="308293"/>
            <a:chOff x="0" y="0"/>
            <a:chExt cx="578338" cy="578338"/>
          </a:xfrm>
        </p:grpSpPr>
        <p:sp>
          <p:nvSpPr>
            <p:cNvPr id="11" name="Freeform 11"/>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sp>
        <p:sp>
          <p:nvSpPr>
            <p:cNvPr id="12" name="TextBox 12"/>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13" name="Group 13"/>
          <p:cNvGrpSpPr/>
          <p:nvPr/>
        </p:nvGrpSpPr>
        <p:grpSpPr>
          <a:xfrm>
            <a:off x="1028700" y="4081733"/>
            <a:ext cx="308293" cy="308293"/>
            <a:chOff x="0" y="0"/>
            <a:chExt cx="578338" cy="578338"/>
          </a:xfrm>
        </p:grpSpPr>
        <p:sp>
          <p:nvSpPr>
            <p:cNvPr id="14" name="Freeform 14"/>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sp>
        <p:sp>
          <p:nvSpPr>
            <p:cNvPr id="15" name="TextBox 15"/>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sp>
        <p:nvSpPr>
          <p:cNvPr id="16" name="TextBox 16"/>
          <p:cNvSpPr txBox="1"/>
          <p:nvPr/>
        </p:nvSpPr>
        <p:spPr>
          <a:xfrm>
            <a:off x="1502416" y="1962587"/>
            <a:ext cx="6009014" cy="3651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It is illegal </a:t>
            </a:r>
          </a:p>
        </p:txBody>
      </p:sp>
      <p:sp>
        <p:nvSpPr>
          <p:cNvPr id="17" name="TextBox 17"/>
          <p:cNvSpPr txBox="1"/>
          <p:nvPr/>
        </p:nvSpPr>
        <p:spPr>
          <a:xfrm>
            <a:off x="1502416" y="3038912"/>
            <a:ext cx="6009014" cy="3651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This extends </a:t>
            </a:r>
          </a:p>
        </p:txBody>
      </p:sp>
      <p:sp>
        <p:nvSpPr>
          <p:cNvPr id="18" name="TextBox 18"/>
          <p:cNvSpPr txBox="1"/>
          <p:nvPr/>
        </p:nvSpPr>
        <p:spPr>
          <a:xfrm>
            <a:off x="1524770" y="5550329"/>
            <a:ext cx="6009014" cy="3651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It is illegal</a:t>
            </a:r>
          </a:p>
        </p:txBody>
      </p:sp>
      <p:sp>
        <p:nvSpPr>
          <p:cNvPr id="19" name="TextBox 19"/>
          <p:cNvSpPr txBox="1"/>
          <p:nvPr/>
        </p:nvSpPr>
        <p:spPr>
          <a:xfrm>
            <a:off x="1524770" y="4080308"/>
            <a:ext cx="6573038" cy="7080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It is illegal to buy or give fireworks to anyone under the age of 18 </a:t>
            </a:r>
          </a:p>
        </p:txBody>
      </p:sp>
      <p:sp>
        <p:nvSpPr>
          <p:cNvPr id="20" name="TextBox 20"/>
          <p:cNvSpPr txBox="1"/>
          <p:nvPr/>
        </p:nvSpPr>
        <p:spPr>
          <a:xfrm>
            <a:off x="1502416" y="2289612"/>
            <a:ext cx="6870868" cy="415925"/>
          </a:xfrm>
          <a:prstGeom prst="rect">
            <a:avLst/>
          </a:prstGeom>
        </p:spPr>
        <p:txBody>
          <a:bodyPr lIns="0" tIns="0" rIns="0" bIns="0" rtlCol="0" anchor="t">
            <a:spAutoFit/>
          </a:bodyPr>
          <a:lstStyle/>
          <a:p>
            <a:pPr>
              <a:lnSpc>
                <a:spcPts val="3249"/>
              </a:lnSpc>
            </a:pPr>
            <a:r>
              <a:rPr lang="en-US" sz="2499" spc="62">
                <a:solidFill>
                  <a:srgbClr val="3B3B3B"/>
                </a:solidFill>
                <a:latin typeface="Gibson 2"/>
              </a:rPr>
              <a:t>to set off fireworks before 6pm and after 11pm</a:t>
            </a:r>
          </a:p>
        </p:txBody>
      </p:sp>
      <p:sp>
        <p:nvSpPr>
          <p:cNvPr id="21" name="TextBox 21"/>
          <p:cNvSpPr txBox="1"/>
          <p:nvPr/>
        </p:nvSpPr>
        <p:spPr>
          <a:xfrm>
            <a:off x="1524770" y="3331008"/>
            <a:ext cx="6870868" cy="415925"/>
          </a:xfrm>
          <a:prstGeom prst="rect">
            <a:avLst/>
          </a:prstGeom>
        </p:spPr>
        <p:txBody>
          <a:bodyPr lIns="0" tIns="0" rIns="0" bIns="0" rtlCol="0" anchor="t">
            <a:spAutoFit/>
          </a:bodyPr>
          <a:lstStyle/>
          <a:p>
            <a:pPr>
              <a:lnSpc>
                <a:spcPts val="3249"/>
              </a:lnSpc>
            </a:pPr>
            <a:r>
              <a:rPr lang="en-US" sz="2499" spc="62">
                <a:solidFill>
                  <a:srgbClr val="3B3B3B"/>
                </a:solidFill>
                <a:latin typeface="Gibson 2"/>
              </a:rPr>
              <a:t>to midnight on the 5th November</a:t>
            </a:r>
          </a:p>
        </p:txBody>
      </p:sp>
      <p:sp>
        <p:nvSpPr>
          <p:cNvPr id="22" name="TextBox 22"/>
          <p:cNvSpPr txBox="1"/>
          <p:nvPr/>
        </p:nvSpPr>
        <p:spPr>
          <a:xfrm>
            <a:off x="1524770" y="5851190"/>
            <a:ext cx="7670968" cy="825500"/>
          </a:xfrm>
          <a:prstGeom prst="rect">
            <a:avLst/>
          </a:prstGeom>
        </p:spPr>
        <p:txBody>
          <a:bodyPr lIns="0" tIns="0" rIns="0" bIns="0" rtlCol="0" anchor="t">
            <a:spAutoFit/>
          </a:bodyPr>
          <a:lstStyle/>
          <a:p>
            <a:pPr>
              <a:lnSpc>
                <a:spcPts val="3249"/>
              </a:lnSpc>
            </a:pPr>
            <a:r>
              <a:rPr lang="en-US" sz="2499" spc="62">
                <a:solidFill>
                  <a:srgbClr val="3B3B3B"/>
                </a:solidFill>
                <a:latin typeface="Gibson 2"/>
              </a:rPr>
              <a:t>to have any firework, other than Category 1, in any public space without reasonable excuse</a:t>
            </a:r>
          </a:p>
        </p:txBody>
      </p:sp>
      <p:sp>
        <p:nvSpPr>
          <p:cNvPr id="23" name="TextBox 23"/>
          <p:cNvSpPr txBox="1"/>
          <p:nvPr/>
        </p:nvSpPr>
        <p:spPr>
          <a:xfrm>
            <a:off x="1524770" y="4801029"/>
            <a:ext cx="6870868" cy="415925"/>
          </a:xfrm>
          <a:prstGeom prst="rect">
            <a:avLst/>
          </a:prstGeom>
        </p:spPr>
        <p:txBody>
          <a:bodyPr lIns="0" tIns="0" rIns="0" bIns="0" rtlCol="0" anchor="t">
            <a:spAutoFit/>
          </a:bodyPr>
          <a:lstStyle/>
          <a:p>
            <a:pPr>
              <a:lnSpc>
                <a:spcPts val="3249"/>
              </a:lnSpc>
            </a:pPr>
            <a:r>
              <a:rPr lang="en-US" sz="2499" spc="62">
                <a:solidFill>
                  <a:srgbClr val="3B3B3B"/>
                </a:solidFill>
                <a:latin typeface="Gibson 2"/>
              </a:rPr>
              <a:t>with the exception of F1 fireworks. </a:t>
            </a:r>
          </a:p>
        </p:txBody>
      </p:sp>
      <p:grpSp>
        <p:nvGrpSpPr>
          <p:cNvPr id="24" name="Group 24"/>
          <p:cNvGrpSpPr/>
          <p:nvPr/>
        </p:nvGrpSpPr>
        <p:grpSpPr>
          <a:xfrm>
            <a:off x="9477375" y="1028700"/>
            <a:ext cx="7374158" cy="9258300"/>
            <a:chOff x="0" y="0"/>
            <a:chExt cx="9832210" cy="12344400"/>
          </a:xfrm>
        </p:grpSpPr>
        <p:pic>
          <p:nvPicPr>
            <p:cNvPr id="25" name="Picture 25"/>
            <p:cNvPicPr>
              <a:picLocks noChangeAspect="1"/>
            </p:cNvPicPr>
            <p:nvPr/>
          </p:nvPicPr>
          <p:blipFill>
            <a:blip r:embed="rId3"/>
            <a:srcRect l="35474" r="22510"/>
            <a:stretch>
              <a:fillRect/>
            </a:stretch>
          </p:blipFill>
          <p:spPr>
            <a:xfrm>
              <a:off x="0" y="0"/>
              <a:ext cx="9832210" cy="12344400"/>
            </a:xfrm>
            <a:prstGeom prst="rect">
              <a:avLst/>
            </a:prstGeom>
          </p:spPr>
        </p:pic>
      </p:grpSp>
      <p:sp>
        <p:nvSpPr>
          <p:cNvPr id="26" name="AutoShape 26"/>
          <p:cNvSpPr/>
          <p:nvPr/>
        </p:nvSpPr>
        <p:spPr>
          <a:xfrm>
            <a:off x="17462489" y="0"/>
            <a:ext cx="825511" cy="10287000"/>
          </a:xfrm>
          <a:prstGeom prst="rect">
            <a:avLst/>
          </a:prstGeom>
          <a:solidFill>
            <a:srgbClr val="AC202D"/>
          </a:solidFill>
        </p:spPr>
      </p:sp>
      <p:sp>
        <p:nvSpPr>
          <p:cNvPr id="27" name="Freeform 27"/>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4">
              <a:alphaModFix amt="7999"/>
            </a:blip>
            <a:stretch>
              <a:fillRect l="-840253" t="-28239" r="-510029" b="-36355"/>
            </a:stretch>
          </a:blipFill>
        </p:spPr>
      </p:sp>
      <p:sp>
        <p:nvSpPr>
          <p:cNvPr id="28" name="Freeform 28"/>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5">
              <a:alphaModFix amt="25000"/>
            </a:blip>
            <a:stretch>
              <a:fillRect l="-4881" t="-1435266" r="-11978" b="-91808"/>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2041872"/>
            <a:ext cx="308293" cy="308293"/>
            <a:chOff x="0" y="0"/>
            <a:chExt cx="578338" cy="578338"/>
          </a:xfrm>
        </p:grpSpPr>
        <p:sp>
          <p:nvSpPr>
            <p:cNvPr id="3" name="Freeform 3"/>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sp>
        <p:sp>
          <p:nvSpPr>
            <p:cNvPr id="4" name="TextBox 4"/>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5" name="Group 5"/>
          <p:cNvGrpSpPr/>
          <p:nvPr/>
        </p:nvGrpSpPr>
        <p:grpSpPr>
          <a:xfrm>
            <a:off x="1028700" y="3091369"/>
            <a:ext cx="308293" cy="308293"/>
            <a:chOff x="0" y="0"/>
            <a:chExt cx="578338" cy="578338"/>
          </a:xfrm>
        </p:grpSpPr>
        <p:sp>
          <p:nvSpPr>
            <p:cNvPr id="6" name="Freeform 6"/>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sp>
        <p:sp>
          <p:nvSpPr>
            <p:cNvPr id="7" name="TextBox 7"/>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8" name="Group 8"/>
          <p:cNvGrpSpPr/>
          <p:nvPr/>
        </p:nvGrpSpPr>
        <p:grpSpPr>
          <a:xfrm>
            <a:off x="1028700" y="4183886"/>
            <a:ext cx="308293" cy="308293"/>
            <a:chOff x="0" y="0"/>
            <a:chExt cx="578338" cy="578338"/>
          </a:xfrm>
        </p:grpSpPr>
        <p:sp>
          <p:nvSpPr>
            <p:cNvPr id="9" name="Freeform 9"/>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sp>
        <p:sp>
          <p:nvSpPr>
            <p:cNvPr id="10" name="TextBox 10"/>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11" name="Group 11"/>
          <p:cNvGrpSpPr/>
          <p:nvPr/>
        </p:nvGrpSpPr>
        <p:grpSpPr>
          <a:xfrm>
            <a:off x="9477375" y="0"/>
            <a:ext cx="7374158" cy="9258300"/>
            <a:chOff x="0" y="0"/>
            <a:chExt cx="9832210" cy="12344400"/>
          </a:xfrm>
        </p:grpSpPr>
        <p:pic>
          <p:nvPicPr>
            <p:cNvPr id="12" name="Picture 12"/>
            <p:cNvPicPr>
              <a:picLocks noChangeAspect="1"/>
            </p:cNvPicPr>
            <p:nvPr/>
          </p:nvPicPr>
          <p:blipFill>
            <a:blip r:embed="rId3"/>
            <a:srcRect l="23466" r="23466"/>
            <a:stretch>
              <a:fillRect/>
            </a:stretch>
          </p:blipFill>
          <p:spPr>
            <a:xfrm>
              <a:off x="0" y="0"/>
              <a:ext cx="9832210" cy="12344400"/>
            </a:xfrm>
            <a:prstGeom prst="rect">
              <a:avLst/>
            </a:prstGeom>
          </p:spPr>
        </p:pic>
      </p:grpSp>
      <p:sp>
        <p:nvSpPr>
          <p:cNvPr id="13" name="AutoShape 13"/>
          <p:cNvSpPr/>
          <p:nvPr/>
        </p:nvSpPr>
        <p:spPr>
          <a:xfrm>
            <a:off x="17462489" y="0"/>
            <a:ext cx="825511" cy="10287000"/>
          </a:xfrm>
          <a:prstGeom prst="rect">
            <a:avLst/>
          </a:prstGeom>
          <a:solidFill>
            <a:srgbClr val="AC202D"/>
          </a:solidFill>
        </p:spPr>
      </p:sp>
      <p:sp>
        <p:nvSpPr>
          <p:cNvPr id="14" name="Freeform 14"/>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4">
              <a:alphaModFix amt="7999"/>
            </a:blip>
            <a:stretch>
              <a:fillRect l="-840253" t="-28239" r="-510029" b="-36355"/>
            </a:stretch>
          </a:blipFill>
        </p:spPr>
      </p:sp>
      <p:sp>
        <p:nvSpPr>
          <p:cNvPr id="15" name="Freeform 15"/>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5">
              <a:alphaModFix amt="25000"/>
            </a:blip>
            <a:stretch>
              <a:fillRect l="-4881" t="-1435266" r="-11978" b="-91808"/>
            </a:stretch>
          </a:blipFill>
        </p:spPr>
      </p:sp>
      <p:grpSp>
        <p:nvGrpSpPr>
          <p:cNvPr id="16" name="Group 16"/>
          <p:cNvGrpSpPr/>
          <p:nvPr/>
        </p:nvGrpSpPr>
        <p:grpSpPr>
          <a:xfrm>
            <a:off x="1028700" y="5626924"/>
            <a:ext cx="308293" cy="308293"/>
            <a:chOff x="0" y="0"/>
            <a:chExt cx="578338" cy="578338"/>
          </a:xfrm>
        </p:grpSpPr>
        <p:sp>
          <p:nvSpPr>
            <p:cNvPr id="17" name="Freeform 17"/>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sp>
        <p:sp>
          <p:nvSpPr>
            <p:cNvPr id="18" name="TextBox 18"/>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sp>
        <p:nvSpPr>
          <p:cNvPr id="19" name="TextBox 19"/>
          <p:cNvSpPr txBox="1"/>
          <p:nvPr/>
        </p:nvSpPr>
        <p:spPr>
          <a:xfrm>
            <a:off x="1028700" y="980328"/>
            <a:ext cx="1300432" cy="679450"/>
          </a:xfrm>
          <a:prstGeom prst="rect">
            <a:avLst/>
          </a:prstGeom>
        </p:spPr>
        <p:txBody>
          <a:bodyPr lIns="0" tIns="0" rIns="0" bIns="0" rtlCol="0" anchor="t">
            <a:spAutoFit/>
          </a:bodyPr>
          <a:lstStyle/>
          <a:p>
            <a:pPr>
              <a:lnSpc>
                <a:spcPts val="5000"/>
              </a:lnSpc>
            </a:pPr>
            <a:r>
              <a:rPr lang="en-US" sz="5000" spc="125">
                <a:solidFill>
                  <a:srgbClr val="3B3B3B"/>
                </a:solidFill>
                <a:latin typeface="Gibson 3"/>
              </a:rPr>
              <a:t>THE</a:t>
            </a:r>
          </a:p>
        </p:txBody>
      </p:sp>
      <p:sp>
        <p:nvSpPr>
          <p:cNvPr id="20" name="TextBox 20"/>
          <p:cNvSpPr txBox="1"/>
          <p:nvPr/>
        </p:nvSpPr>
        <p:spPr>
          <a:xfrm>
            <a:off x="2408926" y="986678"/>
            <a:ext cx="1369920" cy="638175"/>
          </a:xfrm>
          <a:prstGeom prst="rect">
            <a:avLst/>
          </a:prstGeom>
        </p:spPr>
        <p:txBody>
          <a:bodyPr lIns="0" tIns="0" rIns="0" bIns="0" rtlCol="0" anchor="t">
            <a:spAutoFit/>
          </a:bodyPr>
          <a:lstStyle/>
          <a:p>
            <a:pPr>
              <a:lnSpc>
                <a:spcPts val="4950"/>
              </a:lnSpc>
            </a:pPr>
            <a:r>
              <a:rPr lang="en-US" sz="4500" spc="225">
                <a:solidFill>
                  <a:srgbClr val="3B3B3B"/>
                </a:solidFill>
                <a:latin typeface="Gibson 2"/>
              </a:rPr>
              <a:t>LAW</a:t>
            </a:r>
          </a:p>
        </p:txBody>
      </p:sp>
      <p:sp>
        <p:nvSpPr>
          <p:cNvPr id="21" name="TextBox 21"/>
          <p:cNvSpPr txBox="1"/>
          <p:nvPr/>
        </p:nvSpPr>
        <p:spPr>
          <a:xfrm>
            <a:off x="1524770" y="3034536"/>
            <a:ext cx="6009014" cy="3651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Examples of F1 fireworks include</a:t>
            </a:r>
          </a:p>
        </p:txBody>
      </p:sp>
      <p:sp>
        <p:nvSpPr>
          <p:cNvPr id="22" name="TextBox 22"/>
          <p:cNvSpPr txBox="1"/>
          <p:nvPr/>
        </p:nvSpPr>
        <p:spPr>
          <a:xfrm>
            <a:off x="1524770" y="4142929"/>
            <a:ext cx="5129864" cy="7080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The category of firework is legally required to be </a:t>
            </a:r>
          </a:p>
        </p:txBody>
      </p:sp>
      <p:sp>
        <p:nvSpPr>
          <p:cNvPr id="23" name="TextBox 23"/>
          <p:cNvSpPr txBox="1"/>
          <p:nvPr/>
        </p:nvSpPr>
        <p:spPr>
          <a:xfrm>
            <a:off x="1502416" y="5570091"/>
            <a:ext cx="7914014" cy="3651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You can incur a charge of £5,000 </a:t>
            </a:r>
          </a:p>
        </p:txBody>
      </p:sp>
      <p:sp>
        <p:nvSpPr>
          <p:cNvPr id="24" name="TextBox 24"/>
          <p:cNvSpPr txBox="1"/>
          <p:nvPr/>
        </p:nvSpPr>
        <p:spPr>
          <a:xfrm>
            <a:off x="1524770" y="3393629"/>
            <a:ext cx="7670968" cy="415925"/>
          </a:xfrm>
          <a:prstGeom prst="rect">
            <a:avLst/>
          </a:prstGeom>
        </p:spPr>
        <p:txBody>
          <a:bodyPr lIns="0" tIns="0" rIns="0" bIns="0" rtlCol="0" anchor="t">
            <a:spAutoFit/>
          </a:bodyPr>
          <a:lstStyle/>
          <a:p>
            <a:pPr>
              <a:lnSpc>
                <a:spcPts val="3249"/>
              </a:lnSpc>
            </a:pPr>
            <a:r>
              <a:rPr lang="en-US" sz="2499" spc="62">
                <a:solidFill>
                  <a:srgbClr val="3B3B3B"/>
                </a:solidFill>
                <a:latin typeface="Gibson 2"/>
              </a:rPr>
              <a:t>party poppers, novelty crackers and certain sparklers. </a:t>
            </a:r>
          </a:p>
        </p:txBody>
      </p:sp>
      <p:sp>
        <p:nvSpPr>
          <p:cNvPr id="25" name="TextBox 25"/>
          <p:cNvSpPr txBox="1"/>
          <p:nvPr/>
        </p:nvSpPr>
        <p:spPr>
          <a:xfrm>
            <a:off x="1524770" y="4820791"/>
            <a:ext cx="7670968" cy="415925"/>
          </a:xfrm>
          <a:prstGeom prst="rect">
            <a:avLst/>
          </a:prstGeom>
        </p:spPr>
        <p:txBody>
          <a:bodyPr lIns="0" tIns="0" rIns="0" bIns="0" rtlCol="0" anchor="t">
            <a:spAutoFit/>
          </a:bodyPr>
          <a:lstStyle/>
          <a:p>
            <a:pPr>
              <a:lnSpc>
                <a:spcPts val="3249"/>
              </a:lnSpc>
            </a:pPr>
            <a:r>
              <a:rPr lang="en-US" sz="2499" spc="62">
                <a:solidFill>
                  <a:srgbClr val="3B3B3B"/>
                </a:solidFill>
                <a:latin typeface="Gibson 2"/>
              </a:rPr>
              <a:t>displayed on product packaging. </a:t>
            </a:r>
          </a:p>
        </p:txBody>
      </p:sp>
      <p:sp>
        <p:nvSpPr>
          <p:cNvPr id="26" name="TextBox 26"/>
          <p:cNvSpPr txBox="1"/>
          <p:nvPr/>
        </p:nvSpPr>
        <p:spPr>
          <a:xfrm>
            <a:off x="1502416" y="5929630"/>
            <a:ext cx="7670968" cy="415925"/>
          </a:xfrm>
          <a:prstGeom prst="rect">
            <a:avLst/>
          </a:prstGeom>
        </p:spPr>
        <p:txBody>
          <a:bodyPr lIns="0" tIns="0" rIns="0" bIns="0" rtlCol="0" anchor="t">
            <a:spAutoFit/>
          </a:bodyPr>
          <a:lstStyle/>
          <a:p>
            <a:pPr>
              <a:lnSpc>
                <a:spcPts val="3249"/>
              </a:lnSpc>
            </a:pPr>
            <a:r>
              <a:rPr lang="en-US" sz="2499" spc="62">
                <a:solidFill>
                  <a:srgbClr val="3B3B3B"/>
                </a:solidFill>
                <a:latin typeface="Gibson 2"/>
              </a:rPr>
              <a:t>if you're caught throwing a firework.</a:t>
            </a:r>
          </a:p>
        </p:txBody>
      </p:sp>
      <p:sp>
        <p:nvSpPr>
          <p:cNvPr id="27" name="TextBox 27"/>
          <p:cNvSpPr txBox="1"/>
          <p:nvPr/>
        </p:nvSpPr>
        <p:spPr>
          <a:xfrm>
            <a:off x="1524770" y="2285236"/>
            <a:ext cx="7670968" cy="415925"/>
          </a:xfrm>
          <a:prstGeom prst="rect">
            <a:avLst/>
          </a:prstGeom>
        </p:spPr>
        <p:txBody>
          <a:bodyPr lIns="0" tIns="0" rIns="0" bIns="0" rtlCol="0" anchor="t">
            <a:spAutoFit/>
          </a:bodyPr>
          <a:lstStyle/>
          <a:p>
            <a:pPr>
              <a:lnSpc>
                <a:spcPts val="3249"/>
              </a:lnSpc>
            </a:pPr>
            <a:r>
              <a:rPr lang="en-US" sz="2499" spc="62">
                <a:solidFill>
                  <a:srgbClr val="3B3B3B"/>
                </a:solidFill>
                <a:latin typeface="Gibson 2"/>
              </a:rPr>
              <a:t>for anyone under the age of 18 to purchase fireworks.</a:t>
            </a:r>
          </a:p>
        </p:txBody>
      </p:sp>
      <p:sp>
        <p:nvSpPr>
          <p:cNvPr id="28" name="TextBox 28"/>
          <p:cNvSpPr txBox="1"/>
          <p:nvPr/>
        </p:nvSpPr>
        <p:spPr>
          <a:xfrm>
            <a:off x="1524770" y="1985040"/>
            <a:ext cx="6009014" cy="3651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It is illegal</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Communication" ma:contentTypeID="0x0101004D3BEEE8C71E0441ABCD602B2883CF23040059B33ECDCD494C4AA737A81C5C76B98C" ma:contentTypeVersion="26" ma:contentTypeDescription="" ma:contentTypeScope="" ma:versionID="c72b951e426ae469338b4539a7ff59de">
  <xsd:schema xmlns:xsd="http://www.w3.org/2001/XMLSchema" xmlns:xs="http://www.w3.org/2001/XMLSchema" xmlns:p="http://schemas.microsoft.com/office/2006/metadata/properties" xmlns:ns1="361c438b-452b-4051-9cda-3a6b8527f04f" xmlns:ns3="858ae7c7-9454-45c7-a50c-4c9144226ea3" targetNamespace="http://schemas.microsoft.com/office/2006/metadata/properties" ma:root="true" ma:fieldsID="d7a739a2a62b14335e4ab20e02ee4a01" ns1:_="" ns3:_="">
    <xsd:import namespace="361c438b-452b-4051-9cda-3a6b8527f04f"/>
    <xsd:import namespace="858ae7c7-9454-45c7-a50c-4c9144226ea3"/>
    <xsd:element name="properties">
      <xsd:complexType>
        <xsd:sequence>
          <xsd:element name="documentManagement">
            <xsd:complexType>
              <xsd:all>
                <xsd:element ref="ns1:Doc_x0020_Type" minOccurs="0"/>
                <xsd:element ref="ns1:_dlc_DocIdUrl" minOccurs="0"/>
                <xsd:element ref="ns1:Summary" minOccurs="0"/>
                <xsd:element ref="ns1:Security_x0020_Classification" minOccurs="0"/>
                <xsd:element ref="ns1:Abbreviation_x0028_s_x0029_" minOccurs="0"/>
                <xsd:element ref="ns1:Version_x0020_Number" minOccurs="0"/>
                <xsd:element ref="ns1:Effective_x0020_Date" minOccurs="0"/>
                <xsd:element ref="ns1:Review_x0020_Period" minOccurs="0"/>
                <xsd:element ref="ns1:Intranet_x0020_content" minOccurs="0"/>
                <xsd:element ref="ns1:Related_x0020_Intranet_x0020_page" minOccurs="0"/>
                <xsd:element ref="ns1:Published_x0020_to_x0020_website" minOccurs="0"/>
                <xsd:element ref="ns1:Publication_x0020_Scheme_x0020_Class" minOccurs="0"/>
                <xsd:element ref="ns1:Sub_x0020_Class_x0020_Heading" minOccurs="0"/>
                <xsd:element ref="ns1:Related_x0020_PDF" minOccurs="0"/>
                <xsd:element ref="ns1:Document_x0020_Status" minOccurs="0"/>
                <xsd:element ref="ns1:DocumentReadyForApproval" minOccurs="0"/>
                <xsd:element ref="ns1:Approver" minOccurs="0"/>
                <xsd:element ref="ns1:Delete" minOccurs="0"/>
                <xsd:element ref="ns1:_dlc_DocId" minOccurs="0"/>
                <xsd:element ref="ns1:_dlc_DocIdPersistId" minOccurs="0"/>
                <xsd:element ref="ns3:lcf76f155ced4ddcb4097134ff3c332f" minOccurs="0"/>
                <xsd:element ref="ns1:TaxCatchAll" minOccurs="0"/>
                <xsd:element ref="ns1:TaxKeywordTaxHTField" minOccurs="0"/>
                <xsd:element ref="ns1:TaxCatchAllLabel" minOccurs="0"/>
                <xsd:element ref="ns1:External" minOccurs="0"/>
                <xsd:element ref="ns3:xPDF" minOccurs="0"/>
                <xsd:element ref="ns3:ProperReviewDate" minOccurs="0"/>
                <xsd:element ref="ns1:k383230df22e4c6daee9d7a3c1495057"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1c438b-452b-4051-9cda-3a6b8527f04f" elementFormDefault="qualified">
    <xsd:import namespace="http://schemas.microsoft.com/office/2006/documentManagement/types"/>
    <xsd:import namespace="http://schemas.microsoft.com/office/infopath/2007/PartnerControls"/>
    <xsd:element name="Doc_x0020_Type" ma:index="0" nillable="true" ma:displayName="Doc Type" ma:format="Dropdown" ma:indexed="true" ma:internalName="Doc_x0020_Type" ma:readOnly="false">
      <xsd:simpleType>
        <xsd:restriction base="dms:Choice">
          <xsd:enumeration value="Awareness Briefing (AB)"/>
          <xsd:enumeration value="Board Paper"/>
          <xsd:enumeration value="Campaign Material"/>
          <xsd:enumeration value="Consultation"/>
          <xsd:enumeration value="Control Operating Procedure (COP)"/>
          <xsd:enumeration value="Equality and Human Rights Impact Assessment (EHRIA)"/>
          <xsd:enumeration value="Equipment Information Card (EIC)"/>
          <xsd:enumeration value="Executive Meeting"/>
          <xsd:enumeration value="Frequently Asked Questions (FAQs)"/>
          <xsd:enumeration value="Form"/>
          <xsd:enumeration value="Framework"/>
          <xsd:enumeration value="Frontline Update (FU)"/>
          <xsd:enumeration value="General Information Note (GIN)"/>
          <xsd:enumeration value="Generic Risk Assessment (GRA)"/>
          <xsd:enumeration value="Guidance"/>
          <xsd:enumeration value="Leaflet/ Poster"/>
          <xsd:enumeration value="Leaflets/ Posters"/>
          <xsd:enumeration value="Magazine/Newsletter"/>
          <xsd:enumeration value="Management Arrangement (MA)"/>
          <xsd:enumeration value="Memorandum of Understanding (MOU)"/>
          <xsd:enumeration value="National Training Standard (NTS)"/>
          <xsd:enumeration value="Operational Aide Memoire (OAM)"/>
          <xsd:enumeration value="Periodic Inspection Sheet (PIT)"/>
          <xsd:enumeration value="Plan"/>
          <xsd:enumeration value="Policy"/>
          <xsd:enumeration value="Policy and Operational Guidance (POG)"/>
          <xsd:enumeration value="Presentation"/>
          <xsd:enumeration value="Privacy Notice"/>
          <xsd:enumeration value="Procedure"/>
          <xsd:enumeration value="Report"/>
          <xsd:enumeration value="Risk Assessment"/>
          <xsd:enumeration value="Risk Information Card"/>
          <xsd:enumeration value="Risk Register"/>
          <xsd:enumeration value="Safe System of Work (SSOW)"/>
          <xsd:enumeration value="Standard Operating Procedure (SOP)"/>
          <xsd:enumeration value="Strategy"/>
          <xsd:enumeration value="Structure"/>
          <xsd:enumeration value="Task Card"/>
          <xsd:enumeration value="Technical Information Note (TIN)"/>
          <xsd:enumeration value="Template"/>
          <xsd:enumeration value="Terms of Reference (ToR)"/>
          <xsd:enumeration value="Toolkit"/>
          <xsd:enumeration value="Urgent Instructions (UI)"/>
        </xsd:restriction>
      </xsd:simpleType>
    </xsd:element>
    <xsd:element name="_dlc_DocIdUrl" ma:index="1" nillable="true" ma:displayName="Document ID" ma:description="Permanent link to this document." ma:hidden="true" ma:internalName="_dlc_DocIdUrl"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Summary" ma:index="4" nillable="true" ma:displayName="Summary" ma:internalName="Summary" ma:readOnly="false">
      <xsd:simpleType>
        <xsd:restriction base="dms:Note">
          <xsd:maxLength value="255"/>
        </xsd:restriction>
      </xsd:simpleType>
    </xsd:element>
    <xsd:element name="Security_x0020_Classification" ma:index="5" nillable="true" ma:displayName="Security Classification" ma:default="Official" ma:format="Dropdown" ma:internalName="Security_x0020_Classification" ma:readOnly="false">
      <xsd:simpleType>
        <xsd:restriction base="dms:Choice">
          <xsd:enumeration value="Official"/>
          <xsd:enumeration value="Official Internal"/>
        </xsd:restriction>
      </xsd:simpleType>
    </xsd:element>
    <xsd:element name="Abbreviation_x0028_s_x0029_" ma:index="6" nillable="true" ma:displayName="Abbreviation(s)" ma:list="{cb5a0069-96fc-49cd-a8ec-b11d3665ab89}" ma:internalName="Abbreviation_x0028_s_x0029_" ma:readOnly="false" ma:showField="Full_x0020_Title" ma:web="361c438b-452b-4051-9cda-3a6b8527f04f">
      <xsd:complexType>
        <xsd:complexContent>
          <xsd:extension base="dms:MultiChoiceLookup">
            <xsd:sequence>
              <xsd:element name="Value" type="dms:Lookup" maxOccurs="unbounded" minOccurs="0" nillable="true"/>
            </xsd:sequence>
          </xsd:extension>
        </xsd:complexContent>
      </xsd:complexType>
    </xsd:element>
    <xsd:element name="Version_x0020_Number" ma:index="8" nillable="true" ma:displayName="Version Number" ma:decimals="2" ma:indexed="true" ma:internalName="Version_x0020_Number" ma:readOnly="false" ma:percentage="FALSE">
      <xsd:simpleType>
        <xsd:restriction base="dms:Number"/>
      </xsd:simpleType>
    </xsd:element>
    <xsd:element name="Effective_x0020_Date" ma:index="9" nillable="true" ma:displayName="Effective Date" ma:format="DateOnly" ma:indexed="true" ma:internalName="Effective_x0020_Date" ma:readOnly="false">
      <xsd:simpleType>
        <xsd:restriction base="dms:DateTime"/>
      </xsd:simpleType>
    </xsd:element>
    <xsd:element name="Review_x0020_Period" ma:index="10" nillable="true" ma:displayName="Review Period" ma:default="3 years" ma:format="Dropdown" ma:internalName="Review_x0020_Period" ma:readOnly="false">
      <xsd:simpleType>
        <xsd:restriction base="dms:Choice">
          <xsd:enumeration value="3 months"/>
          <xsd:enumeration value="6 months"/>
          <xsd:enumeration value="1 year"/>
          <xsd:enumeration value="3 years"/>
          <xsd:enumeration value="5 years"/>
        </xsd:restriction>
      </xsd:simpleType>
    </xsd:element>
    <xsd:element name="Intranet_x0020_content" ma:index="12" nillable="true" ma:displayName="Intranet content" ma:default="0" ma:internalName="Intranet_x0020_content" ma:readOnly="false">
      <xsd:simpleType>
        <xsd:restriction base="dms:Boolean"/>
      </xsd:simpleType>
    </xsd:element>
    <xsd:element name="Related_x0020_Intranet_x0020_page" ma:index="13" nillable="true" ma:displayName="Related Intranet page" ma:format="Hyperlink" ma:internalName="Related_x0020_Intranet_x0020_p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Published_x0020_to_x0020_website" ma:index="14" nillable="true" ma:displayName="Published to website" ma:default="0" ma:internalName="Published_x0020_to_x0020_website" ma:readOnly="false">
      <xsd:simpleType>
        <xsd:restriction base="dms:Boolean"/>
      </xsd:simpleType>
    </xsd:element>
    <xsd:element name="Publication_x0020_Scheme_x0020_Class" ma:index="15" nillable="true" ma:displayName="Publication Scheme Class" ma:format="Dropdown" ma:internalName="Publication_x0020_Scheme_x0020_Class" ma:readOnly="false">
      <xsd:simpleType>
        <xsd:restriction base="dms:Choice">
          <xsd:enumeration value="About SFRS"/>
          <xsd:enumeration value="How we are performing"/>
          <xsd:enumeration value="How we deliver our functions and services"/>
          <xsd:enumeration value="How we manage our human, physical and information resources"/>
          <xsd:enumeration value="How we procure goods and services from external providers"/>
          <xsd:enumeration value="How we take decisions and what we have decided"/>
          <xsd:enumeration value="What we spend and how we spend it"/>
          <xsd:enumeration value="Our commercial publications"/>
          <xsd:enumeration value="Our open data"/>
        </xsd:restriction>
      </xsd:simpleType>
    </xsd:element>
    <xsd:element name="Sub_x0020_Class_x0020_Heading" ma:index="16" nillable="true" ma:displayName="Sub Class Heading" ma:format="Dropdown" ma:internalName="Sub_x0020_Class_x0020_Heading" ma:readOnly="false">
      <xsd:simpleType>
        <xsd:restriction base="dms:Choice">
          <xsd:enumeration value="External relations/Working with others"/>
          <xsd:enumeration value="Functions"/>
          <xsd:enumeration value="General Information about SFRS"/>
          <xsd:enumeration value="Governance and Accountability/ Corporate planning"/>
          <xsd:enumeration value="How we are run"/>
          <xsd:enumeration value="Human resources"/>
          <xsd:enumeration value="Information resources"/>
          <xsd:enumeration value="Physical resources"/>
          <xsd:enumeration value="Services"/>
        </xsd:restriction>
      </xsd:simpleType>
    </xsd:element>
    <xsd:element name="Related_x0020_PDF" ma:index="18" nillable="true" ma:displayName="Related PDF" ma:format="Hyperlink" ma:internalName="Related_x0020_PDF"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Document_x0020_Status" ma:index="19" nillable="true" ma:displayName="Document Status" ma:default="Unpublished" ma:format="Dropdown" ma:indexed="true" ma:internalName="Document_x0020_Status" ma:readOnly="false">
      <xsd:simpleType>
        <xsd:restriction base="dms:Choice">
          <xsd:enumeration value="Unpublished"/>
          <xsd:enumeration value="Out for quality check"/>
          <xsd:enumeration value="Out for approval"/>
          <xsd:enumeration value="Out for familiarization"/>
          <xsd:enumeration value="Ready for publication"/>
          <xsd:enumeration value="Live"/>
        </xsd:restriction>
      </xsd:simpleType>
    </xsd:element>
    <xsd:element name="DocumentReadyForApproval" ma:index="21" nillable="true" ma:displayName="Document ready to progress" ma:default="0" ma:indexed="true" ma:internalName="DocumentReadyForApproval" ma:readOnly="false">
      <xsd:simpleType>
        <xsd:restriction base="dms:Boolean"/>
      </xsd:simpleType>
    </xsd:element>
    <xsd:element name="Approver" ma:index="22" nillable="true" ma:displayName="Approver" ma:hidden="true" ma:list="UserInfo" ma:SharePointGroup="0" ma:internalName="Approv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lete" ma:index="23" nillable="true" ma:displayName="Withdraw" ma:default="0" ma:hidden="true" ma:internalName="Delete" ma:readOnly="false">
      <xsd:simpleType>
        <xsd:restriction base="dms:Boolean"/>
      </xsd:simpleType>
    </xsd:element>
    <xsd:element name="_dlc_DocId" ma:index="26" nillable="true" ma:displayName="Document ID Value" ma:description="The value of the document ID assigned to this item." ma:hidden="true" ma:indexed="true" ma:internalName="_dlc_DocId" ma:readOnly="false">
      <xsd:simpleType>
        <xsd:restriction base="dms:Text"/>
      </xsd:simpleType>
    </xsd:element>
    <xsd:element name="_dlc_DocIdPersistId" ma:index="28" nillable="true" ma:displayName="Persist ID" ma:description="Keep ID on add." ma:hidden="true" ma:internalName="_dlc_DocIdPersistId" ma:readOnly="false">
      <xsd:simpleType>
        <xsd:restriction base="dms:Boolean"/>
      </xsd:simpleType>
    </xsd:element>
    <xsd:element name="TaxCatchAll" ma:index="31" nillable="true" ma:displayName="Taxonomy Catch All Column" ma:hidden="true" ma:list="{27df03d8-9a97-46e6-9e9c-10932c826c7e}" ma:internalName="TaxCatchAll" ma:readOnly="false" ma:showField="CatchAllData" ma:web="361c438b-452b-4051-9cda-3a6b8527f04f">
      <xsd:complexType>
        <xsd:complexContent>
          <xsd:extension base="dms:MultiChoiceLookup">
            <xsd:sequence>
              <xsd:element name="Value" type="dms:Lookup" maxOccurs="unbounded" minOccurs="0" nillable="true"/>
            </xsd:sequence>
          </xsd:extension>
        </xsd:complexContent>
      </xsd:complexType>
    </xsd:element>
    <xsd:element name="TaxKeywordTaxHTField" ma:index="33" nillable="true" ma:taxonomy="true" ma:internalName="TaxKeywordTaxHTField" ma:taxonomyFieldName="TaxKeyword" ma:displayName="Enterprise Keywords" ma:readOnly="false" ma:fieldId="{23f27201-bee3-471e-b2e7-b64fd8b7ca38}" ma:taxonomyMulti="true" ma:sspId="b512196b-5a0a-432a-bb17-e1b4922fa624" ma:termSetId="00000000-0000-0000-0000-000000000000" ma:anchorId="00000000-0000-0000-0000-000000000000" ma:open="true" ma:isKeyword="true">
      <xsd:complexType>
        <xsd:sequence>
          <xsd:element ref="pc:Terms" minOccurs="0" maxOccurs="1"/>
        </xsd:sequence>
      </xsd:complexType>
    </xsd:element>
    <xsd:element name="TaxCatchAllLabel" ma:index="34" nillable="true" ma:displayName="Taxonomy Catch All Column1" ma:hidden="true" ma:list="{27df03d8-9a97-46e6-9e9c-10932c826c7e}" ma:internalName="TaxCatchAllLabel" ma:readOnly="false" ma:showField="CatchAllDataLabel" ma:web="361c438b-452b-4051-9cda-3a6b8527f04f">
      <xsd:complexType>
        <xsd:complexContent>
          <xsd:extension base="dms:MultiChoiceLookup">
            <xsd:sequence>
              <xsd:element name="Value" type="dms:Lookup" maxOccurs="unbounded" minOccurs="0" nillable="true"/>
            </xsd:sequence>
          </xsd:extension>
        </xsd:complexContent>
      </xsd:complexType>
    </xsd:element>
    <xsd:element name="External" ma:index="37" nillable="true" ma:displayName="External" ma:default="0" ma:hidden="true" ma:indexed="true" ma:internalName="External" ma:readOnly="false">
      <xsd:simpleType>
        <xsd:restriction base="dms:Boolean"/>
      </xsd:simpleType>
    </xsd:element>
    <xsd:element name="k383230df22e4c6daee9d7a3c1495057" ma:index="41" nillable="true" ma:taxonomy="true" ma:internalName="k383230df22e4c6daee9d7a3c1495057" ma:taxonomyFieldName="Directorate" ma:displayName="Directorate" ma:default="" ma:fieldId="{4383230d-f22e-4c6d-aee9-d7a3c1495057}" ma:taxonomyMulti="true" ma:sspId="b512196b-5a0a-432a-bb17-e1b4922fa624" ma:termSetId="118f2308-ed62-41c1-a4cd-b6e6f40956a9"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58ae7c7-9454-45c7-a50c-4c9144226ea3" elementFormDefault="qualified">
    <xsd:import namespace="http://schemas.microsoft.com/office/2006/documentManagement/types"/>
    <xsd:import namespace="http://schemas.microsoft.com/office/infopath/2007/PartnerControls"/>
    <xsd:element name="lcf76f155ced4ddcb4097134ff3c332f" ma:index="30" nillable="true" ma:displayName="Image Tags_0" ma:hidden="true" ma:internalName="lcf76f155ced4ddcb4097134ff3c332f" ma:readOnly="false">
      <xsd:simpleType>
        <xsd:restriction base="dms:Note"/>
      </xsd:simpleType>
    </xsd:element>
    <xsd:element name="xPDF" ma:index="38" nillable="true" ma:displayName="xPDF" ma:default="0" ma:format="Dropdown" ma:hidden="true" ma:internalName="xPDF" ma:readOnly="false">
      <xsd:simpleType>
        <xsd:restriction base="dms:Boolean"/>
      </xsd:simpleType>
    </xsd:element>
    <xsd:element name="ProperReviewDate" ma:index="39" nillable="true" ma:displayName="Proper Review Date" ma:format="DateOnly" ma:internalName="ProperReview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3" ma:displayName="Title"/>
        <xsd:element ref="dc:subject" minOccurs="0" maxOccurs="1"/>
        <xsd:element ref="dc:description" minOccurs="0" maxOccurs="1" ma:index="20" ma:displayName="Comments"/>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ublished_x0020_to_x0020_website xmlns="361c438b-452b-4051-9cda-3a6b8527f04f">true</Published_x0020_to_x0020_website>
    <External xmlns="361c438b-452b-4051-9cda-3a6b8527f04f">true</External>
    <_dlc_DocId xmlns="361c438b-452b-4051-9cda-3a6b8527f04f">CORPDL-747745404-784</_dlc_DocId>
    <TaxCatchAll xmlns="361c438b-452b-4051-9cda-3a6b8527f04f">
      <Value>2072</Value>
    </TaxCatchAll>
    <lcf76f155ced4ddcb4097134ff3c332f xmlns="858ae7c7-9454-45c7-a50c-4c9144226ea3" xsi:nil="true"/>
    <TaxKeywordTaxHTField xmlns="361c438b-452b-4051-9cda-3a6b8527f04f">
      <Terms xmlns="http://schemas.microsoft.com/office/infopath/2007/PartnerControls"/>
    </TaxKeywordTaxHTField>
    <Security_x0020_Classification xmlns="361c438b-452b-4051-9cda-3a6b8527f04f">Official</Security_x0020_Classification>
    <_dlc_DocIdUrl xmlns="361c438b-452b-4051-9cda-3a6b8527f04f">
      <Url>https://firescotland.sharepoint.com/sites/SFRSDocumentLibrary/_layouts/15/DocIdRedir.aspx?ID=CORPDL-747745404-784</Url>
      <Description>CORPDL-747745404-784</Description>
    </_dlc_DocIdUrl>
    <Version_x0020_Number xmlns="361c438b-452b-4051-9cda-3a6b8527f04f">1</Version_x0020_Number>
    <Effective_x0020_Date xmlns="361c438b-452b-4051-9cda-3a6b8527f04f">2023-11-01T00:00:00+00:00</Effective_x0020_Date>
    <_dlc_DocIdPersistId xmlns="361c438b-452b-4051-9cda-3a6b8527f04f" xsi:nil="true"/>
    <Abbreviation_x0028_s_x0029_ xmlns="361c438b-452b-4051-9cda-3a6b8527f04f">
      <Value>255</Value>
      <Value>905</Value>
    </Abbreviation_x0028_s_x0029_>
    <Publication_x0020_Scheme_x0020_Class xmlns="361c438b-452b-4051-9cda-3a6b8527f04f">How we deliver our functions and services</Publication_x0020_Scheme_x0020_Class>
    <Related_x0020_PDF xmlns="361c438b-452b-4051-9cda-3a6b8527f04f">
      <Url xsi:nil="true"/>
      <Description xsi:nil="true"/>
    </Related_x0020_PDF>
    <Doc_x0020_Type xmlns="361c438b-452b-4051-9cda-3a6b8527f04f">Presentation</Doc_x0020_Type>
    <Approver xmlns="361c438b-452b-4051-9cda-3a6b8527f04f">
      <UserInfo>
        <DisplayName/>
        <AccountId xsi:nil="true"/>
        <AccountType/>
      </UserInfo>
    </Approver>
    <Sub_x0020_Class_x0020_Heading xmlns="361c438b-452b-4051-9cda-3a6b8527f04f">Services</Sub_x0020_Class_x0020_Heading>
    <Review_x0020_Period xmlns="361c438b-452b-4051-9cda-3a6b8527f04f">3 years</Review_x0020_Period>
    <TaxCatchAllLabel xmlns="361c438b-452b-4051-9cda-3a6b8527f04f" xsi:nil="true"/>
    <Document_x0020_Status xmlns="361c438b-452b-4051-9cda-3a6b8527f04f">Live</Document_x0020_Status>
    <Summary xmlns="361c438b-452b-4051-9cda-3a6b8527f04f" xsi:nil="true"/>
    <DocumentReadyForApproval xmlns="361c438b-452b-4051-9cda-3a6b8527f04f">false</DocumentReadyForApproval>
    <Intranet_x0020_content xmlns="361c438b-452b-4051-9cda-3a6b8527f04f">true</Intranet_x0020_content>
    <Related_x0020_Intranet_x0020_page xmlns="361c438b-452b-4051-9cda-3a6b8527f04f">
      <Url xsi:nil="true"/>
      <Description xsi:nil="true"/>
    </Related_x0020_Intranet_x0020_page>
    <Delete xmlns="361c438b-452b-4051-9cda-3a6b8527f04f">false</Delete>
    <xPDF xmlns="858ae7c7-9454-45c7-a50c-4c9144226ea3">false</xPDF>
    <ProperReviewDate xmlns="858ae7c7-9454-45c7-a50c-4c9144226ea3">2026-11-01T00:00:00+00:00</ProperReviewDate>
    <k383230df22e4c6daee9d7a3c1495057 xmlns="361c438b-452b-4051-9cda-3a6b8527f04f">
      <Terms xmlns="http://schemas.microsoft.com/office/infopath/2007/PartnerControls">
        <TermInfo xmlns="http://schemas.microsoft.com/office/infopath/2007/PartnerControls">
          <TermName xmlns="http://schemas.microsoft.com/office/infopath/2007/PartnerControls">Prevention, Protection and Preparedness (PPP)</TermName>
          <TermId xmlns="http://schemas.microsoft.com/office/infopath/2007/PartnerControls">b03d206c-5ac3-4172-8279-09f255dccd77</TermId>
        </TermInfo>
      </Terms>
    </k383230df22e4c6daee9d7a3c1495057>
  </documentManagement>
</p:properties>
</file>

<file path=customXml/itemProps1.xml><?xml version="1.0" encoding="utf-8"?>
<ds:datastoreItem xmlns:ds="http://schemas.openxmlformats.org/officeDocument/2006/customXml" ds:itemID="{20497B6D-A177-4E7E-9895-43C33EE96236}"/>
</file>

<file path=customXml/itemProps2.xml><?xml version="1.0" encoding="utf-8"?>
<ds:datastoreItem xmlns:ds="http://schemas.openxmlformats.org/officeDocument/2006/customXml" ds:itemID="{C91ADBB6-C6F1-4EE1-9001-D1D5769D4281}"/>
</file>

<file path=customXml/itemProps3.xml><?xml version="1.0" encoding="utf-8"?>
<ds:datastoreItem xmlns:ds="http://schemas.openxmlformats.org/officeDocument/2006/customXml" ds:itemID="{1AF97367-0E2A-4149-9080-823F70739E90}"/>
</file>

<file path=customXml/itemProps4.xml><?xml version="1.0" encoding="utf-8"?>
<ds:datastoreItem xmlns:ds="http://schemas.openxmlformats.org/officeDocument/2006/customXml" ds:itemID="{10F7866E-1C10-422E-A172-DF6E63949466}"/>
</file>

<file path=docProps/app.xml><?xml version="1.0" encoding="utf-8"?>
<Properties xmlns="http://schemas.openxmlformats.org/officeDocument/2006/extended-properties" xmlns:vt="http://schemas.openxmlformats.org/officeDocument/2006/docPropsVTypes">
  <TotalTime>0</TotalTime>
  <Words>2380</Words>
  <Application>Microsoft Office PowerPoint</Application>
  <PresentationFormat>Custom</PresentationFormat>
  <Paragraphs>316</Paragraphs>
  <Slides>21</Slides>
  <Notes>15</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Gibson 3</vt:lpstr>
      <vt:lpstr>Calibri</vt:lpstr>
      <vt:lpstr>Gibson 2</vt:lpstr>
      <vt:lpstr>Gibson 1</vt:lpstr>
      <vt:lpstr>Gibson 2 Extra-Light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Firework and Bonfire Safety Presentation, Secondary School Level, 2023</dc:title>
  <dc:creator>Thomson, Gail</dc:creator>
  <cp:lastModifiedBy>Allan, Morag</cp:lastModifiedBy>
  <cp:revision>2</cp:revision>
  <dcterms:created xsi:type="dcterms:W3CDTF">2006-08-16T00:00:00Z</dcterms:created>
  <dcterms:modified xsi:type="dcterms:W3CDTF">2023-11-01T13:29:15Z</dcterms:modified>
  <dc:identifier>DAFuyr1jugU</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MediaServiceImageTags">
    <vt:lpwstr/>
  </property>
  <property fmtid="{D5CDD505-2E9C-101B-9397-08002B2CF9AE}" pid="4" name="ContentTypeId">
    <vt:lpwstr>0x0101004D3BEEE8C71E0441ABCD602B2883CF23040059B33ECDCD494C4AA737A81C5C76B98C</vt:lpwstr>
  </property>
  <property fmtid="{D5CDD505-2E9C-101B-9397-08002B2CF9AE}" pid="5" name="_dlc_DocIdItemGuid">
    <vt:lpwstr>c4265051-270f-46c8-bc52-0d6a242ddef8</vt:lpwstr>
  </property>
  <property fmtid="{D5CDD505-2E9C-101B-9397-08002B2CF9AE}" pid="6" name="DirectorateTEMP">
    <vt:lpwstr>Prevention, Protection and Preparedness</vt:lpwstr>
  </property>
  <property fmtid="{D5CDD505-2E9C-101B-9397-08002B2CF9AE}" pid="7" name="Directorate">
    <vt:lpwstr>2072;#Prevention, Protection and Preparedness (PPP)|b03d206c-5ac3-4172-8279-09f255dccd77</vt:lpwstr>
  </property>
  <property fmtid="{D5CDD505-2E9C-101B-9397-08002B2CF9AE}" pid="8" name="Directorate0">
    <vt:lpwstr/>
  </property>
</Properties>
</file>